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8288000" cy="10287000"/>
  <p:notesSz cx="6858000" cy="9144000"/>
  <p:embeddedFontLst>
    <p:embeddedFont>
      <p:font typeface="Canva Sans 1" panose="020B0604020202020204" charset="0"/>
      <p:regular r:id="rId15"/>
    </p:embeddedFont>
    <p:embeddedFont>
      <p:font typeface="Canva Sans 1 Bold" panose="020B0604020202020204" charset="0"/>
      <p:regular r:id="rId16"/>
    </p:embeddedFont>
    <p:embeddedFont>
      <p:font typeface="Canva Sans 2 Bold" panose="020B0604020202020204" charset="0"/>
      <p:regular r:id="rId17"/>
    </p:embeddedFont>
    <p:embeddedFont>
      <p:font typeface="DM Sans Bold" panose="020B0604020202020204" charset="0"/>
      <p:regular r:id="rId18"/>
    </p:embeddedFont>
    <p:embeddedFont>
      <p:font typeface="IBM Plex Sans" panose="020B0503050203000203" pitchFamily="34" charset="0"/>
      <p:regular r:id="rId19"/>
      <p:bold r:id="rId20"/>
      <p:italic r:id="rId21"/>
      <p:boldItalic r:id="rId22"/>
    </p:embeddedFont>
    <p:embeddedFont>
      <p:font typeface="IBM Plex Sans Bold" panose="020B0803050203000203" charset="0"/>
      <p:regular r:id="rId23"/>
    </p:embeddedFont>
    <p:embeddedFont>
      <p:font typeface="Kollektif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2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2.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app.powerbi.com/groups/me/reports/cdb088e0-e8b3-4a8c-b776-0e913a7c6f0a/?pbi_source=PowerPoint" TargetMode="Externa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486377" y="2494381"/>
            <a:ext cx="11315247" cy="386397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UNDERSTANDING CUSTOMER BEHAVIOUR</a:t>
            </a:r>
          </a:p>
        </p:txBody>
      </p:sp>
      <p:sp>
        <p:nvSpPr>
          <p:cNvPr id="3" name="Freeform 3"/>
          <p:cNvSpPr/>
          <p:nvPr/>
        </p:nvSpPr>
        <p:spPr>
          <a:xfrm>
            <a:off x="15697199" y="8190353"/>
            <a:ext cx="3557649" cy="3373591"/>
          </a:xfrm>
          <a:custGeom>
            <a:avLst/>
            <a:gdLst/>
            <a:ahLst/>
            <a:cxnLst/>
            <a:rect l="l" t="t" r="r" b="b"/>
            <a:pathLst>
              <a:path w="7325424" h="7325424">
                <a:moveTo>
                  <a:pt x="0" y="0"/>
                </a:moveTo>
                <a:lnTo>
                  <a:pt x="7325424" y="0"/>
                </a:lnTo>
                <a:lnTo>
                  <a:pt x="7325424" y="7325424"/>
                </a:lnTo>
                <a:lnTo>
                  <a:pt x="0" y="7325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flipH="1">
            <a:off x="-2634012" y="-3662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55018" y="0"/>
            <a:ext cx="12496073" cy="10287000"/>
          </a:xfrm>
          <a:custGeom>
            <a:avLst/>
            <a:gdLst/>
            <a:ahLst/>
            <a:cxnLst/>
            <a:rect l="l" t="t" r="r" b="b"/>
            <a:pathLst>
              <a:path w="12496073" h="10287000">
                <a:moveTo>
                  <a:pt x="0" y="0"/>
                </a:moveTo>
                <a:lnTo>
                  <a:pt x="12496073" y="0"/>
                </a:lnTo>
                <a:lnTo>
                  <a:pt x="12496073" y="10287000"/>
                </a:lnTo>
                <a:lnTo>
                  <a:pt x="0" y="10287000"/>
                </a:lnTo>
                <a:lnTo>
                  <a:pt x="0" y="0"/>
                </a:lnTo>
                <a:close/>
              </a:path>
            </a:pathLst>
          </a:custGeom>
          <a:blipFill>
            <a:blip r:embed="rId4">
              <a:alphaModFix amt="26000"/>
            </a:blip>
            <a:stretch>
              <a:fillRect t="-3904" b="-3904"/>
            </a:stretch>
          </a:blipFill>
        </p:spPr>
        <p:txBody>
          <a:bodyPr/>
          <a:lstStyle/>
          <a:p>
            <a:endParaRPr lang="en-CA"/>
          </a:p>
        </p:txBody>
      </p:sp>
      <p:sp>
        <p:nvSpPr>
          <p:cNvPr id="6" name="Freeform 6"/>
          <p:cNvSpPr/>
          <p:nvPr/>
        </p:nvSpPr>
        <p:spPr>
          <a:xfrm>
            <a:off x="6470361" y="2031513"/>
            <a:ext cx="14409805" cy="9258300"/>
          </a:xfrm>
          <a:custGeom>
            <a:avLst/>
            <a:gdLst/>
            <a:ahLst/>
            <a:cxnLst/>
            <a:rect l="l" t="t" r="r" b="b"/>
            <a:pathLst>
              <a:path w="14409805" h="9258300">
                <a:moveTo>
                  <a:pt x="0" y="0"/>
                </a:moveTo>
                <a:lnTo>
                  <a:pt x="14409805" y="0"/>
                </a:lnTo>
                <a:lnTo>
                  <a:pt x="14409805" y="9258300"/>
                </a:lnTo>
                <a:lnTo>
                  <a:pt x="0" y="9258300"/>
                </a:lnTo>
                <a:lnTo>
                  <a:pt x="0" y="0"/>
                </a:lnTo>
                <a:close/>
              </a:path>
            </a:pathLst>
          </a:custGeom>
          <a:blipFill>
            <a:blip r:embed="rId5">
              <a:alphaModFix amt="8999"/>
            </a:blip>
            <a:stretch>
              <a:fillRect/>
            </a:stretch>
          </a:blipFill>
        </p:spPr>
        <p:txBody>
          <a:bodyPr/>
          <a:lstStyle/>
          <a:p>
            <a:endParaRPr lang="en-CA"/>
          </a:p>
        </p:txBody>
      </p:sp>
      <p:sp>
        <p:nvSpPr>
          <p:cNvPr id="7" name="Freeform 7"/>
          <p:cNvSpPr/>
          <p:nvPr/>
        </p:nvSpPr>
        <p:spPr>
          <a:xfrm>
            <a:off x="5864442" y="7052124"/>
            <a:ext cx="2870619" cy="3373591"/>
          </a:xfrm>
          <a:custGeom>
            <a:avLst/>
            <a:gdLst/>
            <a:ahLst/>
            <a:cxnLst/>
            <a:rect l="l" t="t" r="r" b="b"/>
            <a:pathLst>
              <a:path w="2870619" h="3373591">
                <a:moveTo>
                  <a:pt x="0" y="0"/>
                </a:moveTo>
                <a:lnTo>
                  <a:pt x="2870620" y="0"/>
                </a:lnTo>
                <a:lnTo>
                  <a:pt x="2870620" y="3373592"/>
                </a:lnTo>
                <a:lnTo>
                  <a:pt x="0" y="3373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a:off x="5545397" y="6809551"/>
            <a:ext cx="7197206" cy="523246"/>
          </a:xfrm>
          <a:prstGeom prst="rect">
            <a:avLst/>
          </a:prstGeom>
        </p:spPr>
        <p:txBody>
          <a:bodyPr lIns="0" tIns="0" rIns="0" bIns="0" rtlCol="0" anchor="t">
            <a:spAutoFit/>
          </a:bodyPr>
          <a:lstStyle/>
          <a:p>
            <a:pPr algn="ctr">
              <a:lnSpc>
                <a:spcPts val="4070"/>
              </a:lnSpc>
            </a:pPr>
            <a:r>
              <a:rPr lang="en-US" sz="3700">
                <a:solidFill>
                  <a:srgbClr val="545454"/>
                </a:solidFill>
                <a:latin typeface="DM Sans Bold"/>
              </a:rPr>
              <a:t>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5627980" y="-1018405"/>
            <a:ext cx="2203590" cy="3116450"/>
          </a:xfrm>
          <a:custGeom>
            <a:avLst/>
            <a:gdLst/>
            <a:ahLst/>
            <a:cxnLst/>
            <a:rect l="l" t="t" r="r" b="b"/>
            <a:pathLst>
              <a:path w="2203590" h="3116450">
                <a:moveTo>
                  <a:pt x="2203590" y="0"/>
                </a:moveTo>
                <a:lnTo>
                  <a:pt x="0" y="0"/>
                </a:lnTo>
                <a:lnTo>
                  <a:pt x="0" y="3116450"/>
                </a:lnTo>
                <a:lnTo>
                  <a:pt x="2203590" y="3116450"/>
                </a:lnTo>
                <a:lnTo>
                  <a:pt x="220359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rot="5400000">
            <a:off x="319952" y="8928823"/>
            <a:ext cx="1590675" cy="2249629"/>
          </a:xfrm>
          <a:custGeom>
            <a:avLst/>
            <a:gdLst/>
            <a:ahLst/>
            <a:cxnLst/>
            <a:rect l="l" t="t" r="r" b="b"/>
            <a:pathLst>
              <a:path w="1590675" h="2249629">
                <a:moveTo>
                  <a:pt x="0" y="0"/>
                </a:moveTo>
                <a:lnTo>
                  <a:pt x="1590675" y="0"/>
                </a:lnTo>
                <a:lnTo>
                  <a:pt x="1590675" y="2249629"/>
                </a:lnTo>
                <a:lnTo>
                  <a:pt x="0" y="22496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flipH="1">
            <a:off x="-2634012" y="-3662712"/>
            <a:ext cx="5504213" cy="5504213"/>
          </a:xfrm>
          <a:custGeom>
            <a:avLst/>
            <a:gdLst/>
            <a:ahLst/>
            <a:cxnLst/>
            <a:rect l="l" t="t" r="r" b="b"/>
            <a:pathLst>
              <a:path w="5504213" h="5504213">
                <a:moveTo>
                  <a:pt x="5504213" y="0"/>
                </a:moveTo>
                <a:lnTo>
                  <a:pt x="0" y="0"/>
                </a:lnTo>
                <a:lnTo>
                  <a:pt x="0" y="5504213"/>
                </a:lnTo>
                <a:lnTo>
                  <a:pt x="5504213" y="5504213"/>
                </a:lnTo>
                <a:lnTo>
                  <a:pt x="55042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flipH="1">
            <a:off x="15002968" y="8884652"/>
            <a:ext cx="5446060" cy="5446060"/>
          </a:xfrm>
          <a:custGeom>
            <a:avLst/>
            <a:gdLst/>
            <a:ahLst/>
            <a:cxnLst/>
            <a:rect l="l" t="t" r="r" b="b"/>
            <a:pathLst>
              <a:path w="5446060" h="5446060">
                <a:moveTo>
                  <a:pt x="5446059" y="0"/>
                </a:moveTo>
                <a:lnTo>
                  <a:pt x="0" y="0"/>
                </a:lnTo>
                <a:lnTo>
                  <a:pt x="0" y="5446060"/>
                </a:lnTo>
                <a:lnTo>
                  <a:pt x="5446059" y="5446060"/>
                </a:lnTo>
                <a:lnTo>
                  <a:pt x="544605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graphicFrame>
        <p:nvGraphicFramePr>
          <p:cNvPr id="6" name="Table 6"/>
          <p:cNvGraphicFramePr>
            <a:graphicFrameLocks noGrp="1"/>
          </p:cNvGraphicFramePr>
          <p:nvPr/>
        </p:nvGraphicFramePr>
        <p:xfrm>
          <a:off x="1777751" y="3086100"/>
          <a:ext cx="14732500" cy="4114800"/>
        </p:xfrm>
        <a:graphic>
          <a:graphicData uri="http://schemas.openxmlformats.org/drawingml/2006/table">
            <a:tbl>
              <a:tblPr/>
              <a:tblGrid>
                <a:gridCol w="2946500">
                  <a:extLst>
                    <a:ext uri="{9D8B030D-6E8A-4147-A177-3AD203B41FA5}">
                      <a16:colId xmlns:a16="http://schemas.microsoft.com/office/drawing/2014/main" val="20000"/>
                    </a:ext>
                  </a:extLst>
                </a:gridCol>
                <a:gridCol w="2946500">
                  <a:extLst>
                    <a:ext uri="{9D8B030D-6E8A-4147-A177-3AD203B41FA5}">
                      <a16:colId xmlns:a16="http://schemas.microsoft.com/office/drawing/2014/main" val="20001"/>
                    </a:ext>
                  </a:extLst>
                </a:gridCol>
                <a:gridCol w="2946500">
                  <a:extLst>
                    <a:ext uri="{9D8B030D-6E8A-4147-A177-3AD203B41FA5}">
                      <a16:colId xmlns:a16="http://schemas.microsoft.com/office/drawing/2014/main" val="20002"/>
                    </a:ext>
                  </a:extLst>
                </a:gridCol>
                <a:gridCol w="2946500">
                  <a:extLst>
                    <a:ext uri="{9D8B030D-6E8A-4147-A177-3AD203B41FA5}">
                      <a16:colId xmlns:a16="http://schemas.microsoft.com/office/drawing/2014/main" val="20003"/>
                    </a:ext>
                  </a:extLst>
                </a:gridCol>
                <a:gridCol w="2946500">
                  <a:extLst>
                    <a:ext uri="{9D8B030D-6E8A-4147-A177-3AD203B41FA5}">
                      <a16:colId xmlns:a16="http://schemas.microsoft.com/office/drawing/2014/main" val="20004"/>
                    </a:ext>
                  </a:extLst>
                </a:gridCol>
              </a:tblGrid>
              <a:tr h="1028700">
                <a:tc>
                  <a:txBody>
                    <a:bodyPr/>
                    <a:lstStyle/>
                    <a:p>
                      <a:pPr marL="0" lvl="0" indent="0" algn="ctr">
                        <a:lnSpc>
                          <a:spcPts val="3219"/>
                        </a:lnSpc>
                        <a:spcBef>
                          <a:spcPct val="0"/>
                        </a:spcBef>
                        <a:defRPr/>
                      </a:pPr>
                      <a:r>
                        <a:rPr lang="en-US" sz="2299" u="none" strike="noStrike">
                          <a:solidFill>
                            <a:srgbClr val="000000"/>
                          </a:solidFill>
                          <a:latin typeface="Canva Sans 2 Bold"/>
                        </a:rPr>
                        <a:t>Model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Accuracy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Precision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Recall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F1 Score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B77"/>
                    </a:solidFill>
                  </a:tcPr>
                </a:tc>
                <a:extLst>
                  <a:ext uri="{0D108BD9-81ED-4DB2-BD59-A6C34878D82A}">
                    <a16:rowId xmlns:a16="http://schemas.microsoft.com/office/drawing/2014/main" val="10000"/>
                  </a:ext>
                </a:extLst>
              </a:tr>
              <a:tr h="1028700">
                <a:tc>
                  <a:txBody>
                    <a:bodyPr/>
                    <a:lstStyle/>
                    <a:p>
                      <a:pPr marL="0" lvl="0" indent="0" algn="ctr">
                        <a:lnSpc>
                          <a:spcPts val="3219"/>
                        </a:lnSpc>
                        <a:spcBef>
                          <a:spcPct val="0"/>
                        </a:spcBef>
                        <a:defRPr/>
                      </a:pPr>
                      <a:r>
                        <a:rPr lang="en-US" sz="2299" u="none" strike="noStrike">
                          <a:solidFill>
                            <a:srgbClr val="000000"/>
                          </a:solidFill>
                          <a:latin typeface="Canva Sans 2 Bold"/>
                        </a:rPr>
                        <a:t>Logistic Model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86%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100%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85%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93%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B77"/>
                    </a:solidFill>
                  </a:tcPr>
                </a:tc>
                <a:extLst>
                  <a:ext uri="{0D108BD9-81ED-4DB2-BD59-A6C34878D82A}">
                    <a16:rowId xmlns:a16="http://schemas.microsoft.com/office/drawing/2014/main" val="10001"/>
                  </a:ext>
                </a:extLst>
              </a:tr>
              <a:tr h="1028700">
                <a:tc>
                  <a:txBody>
                    <a:bodyPr/>
                    <a:lstStyle/>
                    <a:p>
                      <a:pPr marL="0" lvl="0" indent="0" algn="ctr">
                        <a:lnSpc>
                          <a:spcPts val="3219"/>
                        </a:lnSpc>
                        <a:spcBef>
                          <a:spcPct val="0"/>
                        </a:spcBef>
                        <a:defRPr/>
                      </a:pPr>
                      <a:r>
                        <a:rPr lang="en-US" sz="2299" u="none" strike="noStrike">
                          <a:solidFill>
                            <a:srgbClr val="000000"/>
                          </a:solidFill>
                          <a:latin typeface="Canva Sans 2 Bold"/>
                        </a:rPr>
                        <a:t>Random Forest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95%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95%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68%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79%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B77"/>
                    </a:solidFill>
                  </a:tcPr>
                </a:tc>
                <a:extLst>
                  <a:ext uri="{0D108BD9-81ED-4DB2-BD59-A6C34878D82A}">
                    <a16:rowId xmlns:a16="http://schemas.microsoft.com/office/drawing/2014/main" val="10002"/>
                  </a:ext>
                </a:extLst>
              </a:tr>
              <a:tr h="1028700">
                <a:tc>
                  <a:txBody>
                    <a:bodyPr/>
                    <a:lstStyle/>
                    <a:p>
                      <a:pPr marL="0" lvl="0" indent="0" algn="ctr">
                        <a:lnSpc>
                          <a:spcPts val="3219"/>
                        </a:lnSpc>
                        <a:spcBef>
                          <a:spcPct val="0"/>
                        </a:spcBef>
                        <a:defRPr/>
                      </a:pPr>
                      <a:r>
                        <a:rPr lang="en-US" sz="2299" u="none" strike="noStrike">
                          <a:solidFill>
                            <a:srgbClr val="000000"/>
                          </a:solidFill>
                          <a:latin typeface="Canva Sans 2 Bold"/>
                        </a:rPr>
                        <a:t>Decision Tree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91%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92%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76%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3219"/>
                        </a:lnSpc>
                        <a:spcBef>
                          <a:spcPct val="0"/>
                        </a:spcBef>
                        <a:defRPr/>
                      </a:pPr>
                      <a:r>
                        <a:rPr lang="en-US" sz="2299" u="none" strike="noStrike">
                          <a:solidFill>
                            <a:srgbClr val="000000"/>
                          </a:solidFill>
                          <a:latin typeface="Canva Sans 2 Bold"/>
                        </a:rPr>
                        <a:t>75%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B77"/>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5047518" y="836869"/>
            <a:ext cx="7946715" cy="1004632"/>
          </a:xfrm>
          <a:prstGeom prst="rect">
            <a:avLst/>
          </a:prstGeom>
        </p:spPr>
        <p:txBody>
          <a:bodyPr lIns="0" tIns="0" rIns="0" bIns="0" rtlCol="0" anchor="t">
            <a:spAutoFit/>
          </a:bodyPr>
          <a:lstStyle/>
          <a:p>
            <a:pPr algn="ctr">
              <a:lnSpc>
                <a:spcPts val="7482"/>
              </a:lnSpc>
            </a:pPr>
            <a:r>
              <a:rPr lang="en-US" sz="7482">
                <a:solidFill>
                  <a:srgbClr val="227C9D"/>
                </a:solidFill>
                <a:latin typeface="Kollektif Bold"/>
              </a:rPr>
              <a:t>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5627980" y="-456430"/>
            <a:ext cx="2203590" cy="3116450"/>
          </a:xfrm>
          <a:custGeom>
            <a:avLst/>
            <a:gdLst/>
            <a:ahLst/>
            <a:cxnLst/>
            <a:rect l="l" t="t" r="r" b="b"/>
            <a:pathLst>
              <a:path w="2203590" h="3116450">
                <a:moveTo>
                  <a:pt x="2203590" y="0"/>
                </a:moveTo>
                <a:lnTo>
                  <a:pt x="0" y="0"/>
                </a:lnTo>
                <a:lnTo>
                  <a:pt x="0" y="3116450"/>
                </a:lnTo>
                <a:lnTo>
                  <a:pt x="2203590" y="3116450"/>
                </a:lnTo>
                <a:lnTo>
                  <a:pt x="220359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rot="5400000">
            <a:off x="329477" y="8366848"/>
            <a:ext cx="1590675" cy="2249629"/>
          </a:xfrm>
          <a:custGeom>
            <a:avLst/>
            <a:gdLst/>
            <a:ahLst/>
            <a:cxnLst/>
            <a:rect l="l" t="t" r="r" b="b"/>
            <a:pathLst>
              <a:path w="1590675" h="2249629">
                <a:moveTo>
                  <a:pt x="0" y="0"/>
                </a:moveTo>
                <a:lnTo>
                  <a:pt x="1590675" y="0"/>
                </a:lnTo>
                <a:lnTo>
                  <a:pt x="1590675" y="2249629"/>
                </a:lnTo>
                <a:lnTo>
                  <a:pt x="0" y="22496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flipH="1">
            <a:off x="-2634012" y="-3662712"/>
            <a:ext cx="5504213" cy="5504213"/>
          </a:xfrm>
          <a:custGeom>
            <a:avLst/>
            <a:gdLst/>
            <a:ahLst/>
            <a:cxnLst/>
            <a:rect l="l" t="t" r="r" b="b"/>
            <a:pathLst>
              <a:path w="5504213" h="5504213">
                <a:moveTo>
                  <a:pt x="5504213" y="0"/>
                </a:moveTo>
                <a:lnTo>
                  <a:pt x="0" y="0"/>
                </a:lnTo>
                <a:lnTo>
                  <a:pt x="0" y="5504213"/>
                </a:lnTo>
                <a:lnTo>
                  <a:pt x="5504213" y="5504213"/>
                </a:lnTo>
                <a:lnTo>
                  <a:pt x="55042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flipH="1">
            <a:off x="15002968" y="8884652"/>
            <a:ext cx="5446060" cy="5446060"/>
          </a:xfrm>
          <a:custGeom>
            <a:avLst/>
            <a:gdLst/>
            <a:ahLst/>
            <a:cxnLst/>
            <a:rect l="l" t="t" r="r" b="b"/>
            <a:pathLst>
              <a:path w="5446060" h="5446060">
                <a:moveTo>
                  <a:pt x="5446059" y="0"/>
                </a:moveTo>
                <a:lnTo>
                  <a:pt x="0" y="0"/>
                </a:lnTo>
                <a:lnTo>
                  <a:pt x="0" y="5446060"/>
                </a:lnTo>
                <a:lnTo>
                  <a:pt x="5446059" y="5446060"/>
                </a:lnTo>
                <a:lnTo>
                  <a:pt x="544605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TextBox 6"/>
          <p:cNvSpPr txBox="1"/>
          <p:nvPr/>
        </p:nvSpPr>
        <p:spPr>
          <a:xfrm>
            <a:off x="4823864" y="836869"/>
            <a:ext cx="7946715" cy="1004632"/>
          </a:xfrm>
          <a:prstGeom prst="rect">
            <a:avLst/>
          </a:prstGeom>
        </p:spPr>
        <p:txBody>
          <a:bodyPr lIns="0" tIns="0" rIns="0" bIns="0" rtlCol="0" anchor="t">
            <a:spAutoFit/>
          </a:bodyPr>
          <a:lstStyle/>
          <a:p>
            <a:pPr algn="ctr">
              <a:lnSpc>
                <a:spcPts val="7482"/>
              </a:lnSpc>
            </a:pPr>
            <a:r>
              <a:rPr lang="en-US" sz="7482">
                <a:solidFill>
                  <a:srgbClr val="227C9D"/>
                </a:solidFill>
                <a:latin typeface="Kollektif Bold"/>
              </a:rPr>
              <a:t>WHY F1 SCORE?</a:t>
            </a:r>
          </a:p>
        </p:txBody>
      </p:sp>
      <p:sp>
        <p:nvSpPr>
          <p:cNvPr id="7" name="TextBox 7"/>
          <p:cNvSpPr txBox="1"/>
          <p:nvPr/>
        </p:nvSpPr>
        <p:spPr>
          <a:xfrm>
            <a:off x="1188771" y="2756749"/>
            <a:ext cx="15910457" cy="5174555"/>
          </a:xfrm>
          <a:prstGeom prst="rect">
            <a:avLst/>
          </a:prstGeom>
        </p:spPr>
        <p:txBody>
          <a:bodyPr lIns="0" tIns="0" rIns="0" bIns="0" rtlCol="0" anchor="t">
            <a:spAutoFit/>
          </a:bodyPr>
          <a:lstStyle/>
          <a:p>
            <a:pPr algn="ctr">
              <a:lnSpc>
                <a:spcPts val="3184"/>
              </a:lnSpc>
            </a:pPr>
            <a:r>
              <a:rPr lang="en-US" sz="2274">
                <a:solidFill>
                  <a:srgbClr val="000000"/>
                </a:solidFill>
                <a:latin typeface="IBM Plex Sans Bold"/>
              </a:rPr>
              <a:t>PRECISION TELLS US HOW MANY OF THE CUSTOMERS THAT OUR MODEL PREDICTED AS CHURN WHILE</a:t>
            </a:r>
          </a:p>
          <a:p>
            <a:pPr algn="ctr">
              <a:lnSpc>
                <a:spcPts val="3184"/>
              </a:lnSpc>
            </a:pPr>
            <a:r>
              <a:rPr lang="en-US" sz="2274">
                <a:solidFill>
                  <a:srgbClr val="000000"/>
                </a:solidFill>
                <a:latin typeface="IBM Plex Sans Bold"/>
              </a:rPr>
              <a:t>recall tells us how many of the actual churners our model was able to detect</a:t>
            </a:r>
          </a:p>
          <a:p>
            <a:pPr algn="ctr">
              <a:lnSpc>
                <a:spcPts val="3184"/>
              </a:lnSpc>
            </a:pPr>
            <a:r>
              <a:rPr lang="en-US" sz="2274">
                <a:solidFill>
                  <a:srgbClr val="000000"/>
                </a:solidFill>
                <a:latin typeface="IBM Plex Sans Bold"/>
              </a:rPr>
              <a:t> </a:t>
            </a:r>
          </a:p>
          <a:p>
            <a:pPr algn="ctr">
              <a:lnSpc>
                <a:spcPts val="3184"/>
              </a:lnSpc>
            </a:pPr>
            <a:r>
              <a:rPr lang="en-US" sz="2274">
                <a:solidFill>
                  <a:srgbClr val="000000"/>
                </a:solidFill>
                <a:latin typeface="IBM Plex Sans Bold"/>
              </a:rPr>
              <a:t>F1 score balances these two metrics and gives us a single number that reflects the overall quality of our model. A high F1 score means that our model has both high precision and high recall, which is desirable for our churn analysis. A low F1 score means that either our model is missing many churners (low recall) or predicting many false churners (low precision), which is not good for the business.</a:t>
            </a:r>
          </a:p>
          <a:p>
            <a:pPr algn="ctr">
              <a:lnSpc>
                <a:spcPts val="3184"/>
              </a:lnSpc>
            </a:pPr>
            <a:r>
              <a:rPr lang="en-US" sz="2274">
                <a:solidFill>
                  <a:srgbClr val="000000"/>
                </a:solidFill>
                <a:latin typeface="IBM Plex Sans Bold"/>
              </a:rPr>
              <a:t> </a:t>
            </a:r>
          </a:p>
          <a:p>
            <a:pPr algn="ctr">
              <a:lnSpc>
                <a:spcPts val="3184"/>
              </a:lnSpc>
            </a:pPr>
            <a:r>
              <a:rPr lang="en-US" sz="2274">
                <a:solidFill>
                  <a:srgbClr val="000000"/>
                </a:solidFill>
                <a:latin typeface="IBM Plex Sans Bold"/>
              </a:rPr>
              <a:t>We use F1 Score metric to measure how well our model can identify the customers who are likely to leave our service and also how accurate our model is with those predictions. The f1 score is a harmonic mean of precision and recall, two important aspects of classification performance.</a:t>
            </a:r>
          </a:p>
          <a:p>
            <a:pPr algn="ctr">
              <a:lnSpc>
                <a:spcPts val="3184"/>
              </a:lnSpc>
              <a:spcBef>
                <a:spcPct val="0"/>
              </a:spcBef>
            </a:pPr>
            <a:endParaRPr lang="en-US" sz="2274">
              <a:solidFill>
                <a:srgbClr val="000000"/>
              </a:solidFill>
              <a:latin typeface="IBM Plex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055303" y="852098"/>
            <a:ext cx="14177394" cy="11590020"/>
          </a:xfrm>
          <a:custGeom>
            <a:avLst/>
            <a:gdLst/>
            <a:ahLst/>
            <a:cxnLst/>
            <a:rect l="l" t="t" r="r" b="b"/>
            <a:pathLst>
              <a:path w="14177394" h="11590020">
                <a:moveTo>
                  <a:pt x="0" y="0"/>
                </a:moveTo>
                <a:lnTo>
                  <a:pt x="14177394" y="0"/>
                </a:lnTo>
                <a:lnTo>
                  <a:pt x="14177394" y="11590020"/>
                </a:lnTo>
                <a:lnTo>
                  <a:pt x="0" y="11590020"/>
                </a:lnTo>
                <a:lnTo>
                  <a:pt x="0" y="0"/>
                </a:lnTo>
                <a:close/>
              </a:path>
            </a:pathLst>
          </a:custGeom>
          <a:blipFill>
            <a:blip r:embed="rId2">
              <a:alphaModFix amt="6000"/>
            </a:blip>
            <a:stretch>
              <a:fillRect/>
            </a:stretch>
          </a:blipFill>
        </p:spPr>
        <p:txBody>
          <a:bodyPr/>
          <a:lstStyle/>
          <a:p>
            <a:endParaRPr lang="en-CA"/>
          </a:p>
        </p:txBody>
      </p:sp>
      <p:sp>
        <p:nvSpPr>
          <p:cNvPr id="3" name="TextBox 3"/>
          <p:cNvSpPr txBox="1"/>
          <p:nvPr/>
        </p:nvSpPr>
        <p:spPr>
          <a:xfrm>
            <a:off x="441506" y="1976755"/>
            <a:ext cx="17846494" cy="85153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nva Sans 1 Bold"/>
              </a:rPr>
              <a:t>Tailored Marketing</a:t>
            </a:r>
            <a:r>
              <a:rPr lang="en-US" sz="3000">
                <a:solidFill>
                  <a:srgbClr val="000000"/>
                </a:solidFill>
                <a:latin typeface="Canva Sans 1"/>
              </a:rPr>
              <a:t>: Customize marketing strategies to align with location-specific customer needs and preferences, considering cultural and demographic factors.</a:t>
            </a:r>
          </a:p>
          <a:p>
            <a:pPr>
              <a:lnSpc>
                <a:spcPts val="4200"/>
              </a:lnSpc>
            </a:pPr>
            <a:endParaRPr lang="en-US" sz="3000">
              <a:solidFill>
                <a:srgbClr val="000000"/>
              </a:solidFill>
              <a:latin typeface="Canva Sans 1"/>
            </a:endParaRPr>
          </a:p>
          <a:p>
            <a:pPr marL="647702" lvl="1" indent="-323851">
              <a:lnSpc>
                <a:spcPts val="4200"/>
              </a:lnSpc>
              <a:buFont typeface="Arial"/>
              <a:buChar char="•"/>
            </a:pPr>
            <a:r>
              <a:rPr lang="en-US" sz="3000">
                <a:solidFill>
                  <a:srgbClr val="000000"/>
                </a:solidFill>
                <a:latin typeface="Canva Sans 1 Bold"/>
              </a:rPr>
              <a:t>Special Offers:</a:t>
            </a:r>
            <a:r>
              <a:rPr lang="en-US" sz="3000">
                <a:solidFill>
                  <a:srgbClr val="000000"/>
                </a:solidFill>
                <a:latin typeface="Canva Sans 1"/>
              </a:rPr>
              <a:t> Create enticing offers and incentives for high-churn locations to foster customer loyalty and encourage repeat purchases.</a:t>
            </a:r>
          </a:p>
          <a:p>
            <a:pPr>
              <a:lnSpc>
                <a:spcPts val="4200"/>
              </a:lnSpc>
            </a:pPr>
            <a:endParaRPr lang="en-US" sz="3000">
              <a:solidFill>
                <a:srgbClr val="000000"/>
              </a:solidFill>
              <a:latin typeface="Canva Sans 1"/>
            </a:endParaRPr>
          </a:p>
          <a:p>
            <a:pPr marL="647702" lvl="1" indent="-323851">
              <a:lnSpc>
                <a:spcPts val="4200"/>
              </a:lnSpc>
              <a:buFont typeface="Arial"/>
              <a:buChar char="•"/>
            </a:pPr>
            <a:r>
              <a:rPr lang="en-US" sz="3000">
                <a:solidFill>
                  <a:srgbClr val="000000"/>
                </a:solidFill>
                <a:latin typeface="Canva Sans 1 Bold"/>
              </a:rPr>
              <a:t>High-Risk Group:</a:t>
            </a:r>
            <a:r>
              <a:rPr lang="en-US" sz="3000">
                <a:solidFill>
                  <a:srgbClr val="000000"/>
                </a:solidFill>
                <a:latin typeface="Canva Sans 1"/>
              </a:rPr>
              <a:t> Focus on reducing churn among customers with zero or one customer service call, as they are at higher risk of leaving.</a:t>
            </a:r>
          </a:p>
          <a:p>
            <a:pPr>
              <a:lnSpc>
                <a:spcPts val="4200"/>
              </a:lnSpc>
            </a:pPr>
            <a:endParaRPr lang="en-US" sz="3000">
              <a:solidFill>
                <a:srgbClr val="000000"/>
              </a:solidFill>
              <a:latin typeface="Canva Sans 1"/>
            </a:endParaRPr>
          </a:p>
          <a:p>
            <a:pPr marL="647702" lvl="1" indent="-323851">
              <a:lnSpc>
                <a:spcPts val="4200"/>
              </a:lnSpc>
              <a:buFont typeface="Arial"/>
              <a:buChar char="•"/>
            </a:pPr>
            <a:r>
              <a:rPr lang="en-US" sz="3000">
                <a:solidFill>
                  <a:srgbClr val="000000"/>
                </a:solidFill>
                <a:latin typeface="Canva Sans 1 Bold"/>
              </a:rPr>
              <a:t>Proactive Engagement:</a:t>
            </a:r>
            <a:r>
              <a:rPr lang="en-US" sz="3000">
                <a:solidFill>
                  <a:srgbClr val="000000"/>
                </a:solidFill>
                <a:latin typeface="Canva Sans 1"/>
              </a:rPr>
              <a:t> Implement proactive customer engagement strategies to address issues before they escalate to the point of requiring a service call.</a:t>
            </a:r>
          </a:p>
          <a:p>
            <a:pPr>
              <a:lnSpc>
                <a:spcPts val="4200"/>
              </a:lnSpc>
            </a:pPr>
            <a:endParaRPr lang="en-US" sz="3000">
              <a:solidFill>
                <a:srgbClr val="000000"/>
              </a:solidFill>
              <a:latin typeface="Canva Sans 1"/>
            </a:endParaRPr>
          </a:p>
          <a:p>
            <a:pPr marL="647702" lvl="1" indent="-323851">
              <a:lnSpc>
                <a:spcPts val="4200"/>
              </a:lnSpc>
              <a:buFont typeface="Arial"/>
              <a:buChar char="•"/>
            </a:pPr>
            <a:r>
              <a:rPr lang="en-US" sz="3000">
                <a:solidFill>
                  <a:srgbClr val="000000"/>
                </a:solidFill>
                <a:latin typeface="Canva Sans 1 Bold"/>
              </a:rPr>
              <a:t>App Transaction Engagement: </a:t>
            </a:r>
            <a:r>
              <a:rPr lang="en-US" sz="3000">
                <a:solidFill>
                  <a:srgbClr val="000000"/>
                </a:solidFill>
                <a:latin typeface="Canva Sans 1"/>
              </a:rPr>
              <a:t>Investigate and address the reasons behind high churn rates among customers with three app transactions. Develop engagement strategies, such as personalized recommendations and loyalty programs, to retain these customers.</a:t>
            </a:r>
          </a:p>
          <a:p>
            <a:pPr>
              <a:lnSpc>
                <a:spcPts val="4200"/>
              </a:lnSpc>
            </a:pPr>
            <a:endParaRPr lang="en-US" sz="3000">
              <a:solidFill>
                <a:srgbClr val="000000"/>
              </a:solidFill>
              <a:latin typeface="Canva Sans 1"/>
            </a:endParaRPr>
          </a:p>
        </p:txBody>
      </p:sp>
      <p:sp>
        <p:nvSpPr>
          <p:cNvPr id="4" name="Freeform 4"/>
          <p:cNvSpPr/>
          <p:nvPr/>
        </p:nvSpPr>
        <p:spPr>
          <a:xfrm>
            <a:off x="16232697" y="154550"/>
            <a:ext cx="1573140" cy="1573140"/>
          </a:xfrm>
          <a:custGeom>
            <a:avLst/>
            <a:gdLst/>
            <a:ahLst/>
            <a:cxnLst/>
            <a:rect l="l" t="t" r="r" b="b"/>
            <a:pathLst>
              <a:path w="1573140" h="1573140">
                <a:moveTo>
                  <a:pt x="0" y="0"/>
                </a:moveTo>
                <a:lnTo>
                  <a:pt x="1573140" y="0"/>
                </a:lnTo>
                <a:lnTo>
                  <a:pt x="1573140" y="1573140"/>
                </a:lnTo>
                <a:lnTo>
                  <a:pt x="0" y="1573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5" name="TextBox 5"/>
          <p:cNvSpPr txBox="1"/>
          <p:nvPr/>
        </p:nvSpPr>
        <p:spPr>
          <a:xfrm>
            <a:off x="1028700" y="-26425"/>
            <a:ext cx="14893628" cy="1576069"/>
          </a:xfrm>
          <a:prstGeom prst="rect">
            <a:avLst/>
          </a:prstGeom>
        </p:spPr>
        <p:txBody>
          <a:bodyPr lIns="0" tIns="0" rIns="0" bIns="0" rtlCol="0" anchor="t">
            <a:spAutoFit/>
          </a:bodyPr>
          <a:lstStyle/>
          <a:p>
            <a:pPr algn="ctr">
              <a:lnSpc>
                <a:spcPts val="12880"/>
              </a:lnSpc>
            </a:pPr>
            <a:r>
              <a:rPr lang="en-US" sz="9200">
                <a:solidFill>
                  <a:srgbClr val="227C9D"/>
                </a:solidFill>
                <a:latin typeface="Kollektif Bold"/>
              </a:rPr>
              <a:t>Strategies and Suggestions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0800000">
            <a:off x="0" y="4769705"/>
            <a:ext cx="3901187" cy="5517295"/>
          </a:xfrm>
          <a:custGeom>
            <a:avLst/>
            <a:gdLst/>
            <a:ahLst/>
            <a:cxnLst/>
            <a:rect l="l" t="t" r="r" b="b"/>
            <a:pathLst>
              <a:path w="3901187" h="5517295">
                <a:moveTo>
                  <a:pt x="0" y="0"/>
                </a:moveTo>
                <a:lnTo>
                  <a:pt x="3901187" y="0"/>
                </a:lnTo>
                <a:lnTo>
                  <a:pt x="3901187" y="5517295"/>
                </a:lnTo>
                <a:lnTo>
                  <a:pt x="0" y="5517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rot="-5400000">
            <a:off x="13545614" y="-813741"/>
            <a:ext cx="3928645" cy="5556127"/>
          </a:xfrm>
          <a:custGeom>
            <a:avLst/>
            <a:gdLst/>
            <a:ahLst/>
            <a:cxnLst/>
            <a:rect l="l" t="t" r="r" b="b"/>
            <a:pathLst>
              <a:path w="3928645" h="5556127">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3833915" y="4148135"/>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5" name="Freeform 5"/>
          <p:cNvSpPr/>
          <p:nvPr/>
        </p:nvSpPr>
        <p:spPr>
          <a:xfrm>
            <a:off x="12742603" y="6624288"/>
            <a:ext cx="7325424" cy="7325424"/>
          </a:xfrm>
          <a:custGeom>
            <a:avLst/>
            <a:gdLst/>
            <a:ahLst/>
            <a:cxnLst/>
            <a:rect l="l" t="t" r="r" b="b"/>
            <a:pathLst>
              <a:path w="7325424" h="7325424">
                <a:moveTo>
                  <a:pt x="0" y="0"/>
                </a:moveTo>
                <a:lnTo>
                  <a:pt x="7325424" y="0"/>
                </a:lnTo>
                <a:lnTo>
                  <a:pt x="7325424" y="7325424"/>
                </a:lnTo>
                <a:lnTo>
                  <a:pt x="0" y="7325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Freeform 6"/>
          <p:cNvSpPr/>
          <p:nvPr/>
        </p:nvSpPr>
        <p:spPr>
          <a:xfrm flipH="1">
            <a:off x="-2634012" y="-3662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13123603" y="7005288"/>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4821377" y="2883046"/>
            <a:ext cx="2019399" cy="2019399"/>
          </a:xfrm>
          <a:custGeom>
            <a:avLst/>
            <a:gdLst/>
            <a:ahLst/>
            <a:cxnLst/>
            <a:rect l="l" t="t" r="r" b="b"/>
            <a:pathLst>
              <a:path w="2019399" h="2019399">
                <a:moveTo>
                  <a:pt x="0" y="0"/>
                </a:moveTo>
                <a:lnTo>
                  <a:pt x="2019399" y="0"/>
                </a:lnTo>
                <a:lnTo>
                  <a:pt x="2019399" y="2019398"/>
                </a:lnTo>
                <a:lnTo>
                  <a:pt x="0" y="2019398"/>
                </a:lnTo>
                <a:lnTo>
                  <a:pt x="0" y="0"/>
                </a:lnTo>
                <a:close/>
              </a:path>
            </a:pathLst>
          </a:custGeom>
          <a:blipFill>
            <a:blip r:embed="rId4"/>
            <a:stretch>
              <a:fillRect/>
            </a:stretch>
          </a:blipFill>
        </p:spPr>
        <p:txBody>
          <a:bodyPr/>
          <a:lstStyle/>
          <a:p>
            <a:endParaRPr lang="en-CA"/>
          </a:p>
        </p:txBody>
      </p:sp>
      <p:sp>
        <p:nvSpPr>
          <p:cNvPr id="4" name="Freeform 4"/>
          <p:cNvSpPr/>
          <p:nvPr/>
        </p:nvSpPr>
        <p:spPr>
          <a:xfrm>
            <a:off x="12468631" y="3140002"/>
            <a:ext cx="1928052" cy="1505487"/>
          </a:xfrm>
          <a:custGeom>
            <a:avLst/>
            <a:gdLst/>
            <a:ahLst/>
            <a:cxnLst/>
            <a:rect l="l" t="t" r="r" b="b"/>
            <a:pathLst>
              <a:path w="1928052" h="1505487">
                <a:moveTo>
                  <a:pt x="0" y="0"/>
                </a:moveTo>
                <a:lnTo>
                  <a:pt x="1928052" y="0"/>
                </a:lnTo>
                <a:lnTo>
                  <a:pt x="1928052" y="1505486"/>
                </a:lnTo>
                <a:lnTo>
                  <a:pt x="0" y="1505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6944974" y="-1469781"/>
            <a:ext cx="13504053" cy="12744450"/>
          </a:xfrm>
          <a:custGeom>
            <a:avLst/>
            <a:gdLst/>
            <a:ahLst/>
            <a:cxnLst/>
            <a:rect l="l" t="t" r="r" b="b"/>
            <a:pathLst>
              <a:path w="13504053" h="12744450">
                <a:moveTo>
                  <a:pt x="0" y="0"/>
                </a:moveTo>
                <a:lnTo>
                  <a:pt x="13504053" y="0"/>
                </a:lnTo>
                <a:lnTo>
                  <a:pt x="13504053" y="12744450"/>
                </a:lnTo>
                <a:lnTo>
                  <a:pt x="0" y="12744450"/>
                </a:lnTo>
                <a:lnTo>
                  <a:pt x="0" y="0"/>
                </a:lnTo>
                <a:close/>
              </a:path>
            </a:pathLst>
          </a:custGeom>
          <a:blipFill>
            <a:blip r:embed="rId7">
              <a:alphaModFix amt="9999"/>
            </a:blip>
            <a:stretch>
              <a:fillRect/>
            </a:stretch>
          </a:blipFill>
        </p:spPr>
        <p:txBody>
          <a:bodyPr/>
          <a:lstStyle/>
          <a:p>
            <a:endParaRPr lang="en-CA"/>
          </a:p>
        </p:txBody>
      </p:sp>
      <p:sp>
        <p:nvSpPr>
          <p:cNvPr id="6" name="Freeform 6"/>
          <p:cNvSpPr/>
          <p:nvPr/>
        </p:nvSpPr>
        <p:spPr>
          <a:xfrm>
            <a:off x="248895" y="7509436"/>
            <a:ext cx="2514132" cy="2755214"/>
          </a:xfrm>
          <a:custGeom>
            <a:avLst/>
            <a:gdLst/>
            <a:ahLst/>
            <a:cxnLst/>
            <a:rect l="l" t="t" r="r" b="b"/>
            <a:pathLst>
              <a:path w="2514132" h="2755214">
                <a:moveTo>
                  <a:pt x="0" y="0"/>
                </a:moveTo>
                <a:lnTo>
                  <a:pt x="2514132" y="0"/>
                </a:lnTo>
                <a:lnTo>
                  <a:pt x="2514132" y="2755214"/>
                </a:lnTo>
                <a:lnTo>
                  <a:pt x="0" y="2755214"/>
                </a:lnTo>
                <a:lnTo>
                  <a:pt x="0" y="0"/>
                </a:lnTo>
                <a:close/>
              </a:path>
            </a:pathLst>
          </a:custGeom>
          <a:blipFill>
            <a:blip r:embed="rId8"/>
            <a:stretch>
              <a:fillRect/>
            </a:stretch>
          </a:blipFill>
        </p:spPr>
        <p:txBody>
          <a:bodyPr/>
          <a:lstStyle/>
          <a:p>
            <a:endParaRPr lang="en-CA"/>
          </a:p>
        </p:txBody>
      </p:sp>
      <p:sp>
        <p:nvSpPr>
          <p:cNvPr id="7" name="TextBox 7"/>
          <p:cNvSpPr txBox="1"/>
          <p:nvPr/>
        </p:nvSpPr>
        <p:spPr>
          <a:xfrm>
            <a:off x="248895" y="497588"/>
            <a:ext cx="17819573" cy="1087127"/>
          </a:xfrm>
          <a:prstGeom prst="rect">
            <a:avLst/>
          </a:prstGeom>
        </p:spPr>
        <p:txBody>
          <a:bodyPr lIns="0" tIns="0" rIns="0" bIns="0" rtlCol="0" anchor="t">
            <a:spAutoFit/>
          </a:bodyPr>
          <a:lstStyle/>
          <a:p>
            <a:pPr algn="ctr">
              <a:lnSpc>
                <a:spcPts val="8360"/>
              </a:lnSpc>
            </a:pPr>
            <a:r>
              <a:rPr lang="en-US" sz="7600">
                <a:solidFill>
                  <a:srgbClr val="227C9D"/>
                </a:solidFill>
                <a:latin typeface="Kollektif Bold"/>
              </a:rPr>
              <a:t>WHAT IS CUSTOMER BEHAVIOR?</a:t>
            </a:r>
          </a:p>
        </p:txBody>
      </p:sp>
      <p:sp>
        <p:nvSpPr>
          <p:cNvPr id="8" name="TextBox 8"/>
          <p:cNvSpPr txBox="1"/>
          <p:nvPr/>
        </p:nvSpPr>
        <p:spPr>
          <a:xfrm>
            <a:off x="2768539" y="5191125"/>
            <a:ext cx="5914874" cy="2702793"/>
          </a:xfrm>
          <a:prstGeom prst="rect">
            <a:avLst/>
          </a:prstGeom>
        </p:spPr>
        <p:txBody>
          <a:bodyPr lIns="0" tIns="0" rIns="0" bIns="0" rtlCol="0" anchor="t">
            <a:spAutoFit/>
          </a:bodyPr>
          <a:lstStyle/>
          <a:p>
            <a:pPr algn="ctr">
              <a:lnSpc>
                <a:spcPts val="3007"/>
              </a:lnSpc>
              <a:spcBef>
                <a:spcPct val="0"/>
              </a:spcBef>
            </a:pPr>
            <a:r>
              <a:rPr lang="en-US" sz="3007">
                <a:solidFill>
                  <a:srgbClr val="000000"/>
                </a:solidFill>
                <a:latin typeface="Kollektif Bold"/>
              </a:rPr>
              <a:t>CUSTOMER BEHAVIOR REFERS TO AN INDIVIDUAL’S BUYING HABITS, INCLUDING SOCIAL TRENDS, FREQUENCY PATTERNS, AND BACKGROUND FACTORS INFLUENCING THEIR DECISION TO BUY SOMETHING.</a:t>
            </a:r>
          </a:p>
        </p:txBody>
      </p:sp>
      <p:sp>
        <p:nvSpPr>
          <p:cNvPr id="9" name="TextBox 9"/>
          <p:cNvSpPr txBox="1"/>
          <p:nvPr/>
        </p:nvSpPr>
        <p:spPr>
          <a:xfrm>
            <a:off x="10532072" y="5575607"/>
            <a:ext cx="6254244" cy="1933829"/>
          </a:xfrm>
          <a:prstGeom prst="rect">
            <a:avLst/>
          </a:prstGeom>
        </p:spPr>
        <p:txBody>
          <a:bodyPr lIns="0" tIns="0" rIns="0" bIns="0" rtlCol="0" anchor="t">
            <a:spAutoFit/>
          </a:bodyPr>
          <a:lstStyle/>
          <a:p>
            <a:pPr algn="ctr">
              <a:lnSpc>
                <a:spcPts val="3010"/>
              </a:lnSpc>
              <a:spcBef>
                <a:spcPct val="0"/>
              </a:spcBef>
            </a:pPr>
            <a:r>
              <a:rPr lang="en-US" sz="3010">
                <a:solidFill>
                  <a:srgbClr val="000000"/>
                </a:solidFill>
                <a:latin typeface="Kollektif Bold"/>
              </a:rPr>
              <a:t>UNDERSTANDING THESE DETAILS HELPS BUSINESSES COMMUNICATE WITH CUSTOMERS IN A PRODUCTIVE AND DELIGHTFUL WAY.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8179" y="1496728"/>
            <a:ext cx="3174401" cy="2490067"/>
            <a:chOff x="0" y="0"/>
            <a:chExt cx="836056" cy="655820"/>
          </a:xfrm>
        </p:grpSpPr>
        <p:sp>
          <p:nvSpPr>
            <p:cNvPr id="3" name="Freeform 3"/>
            <p:cNvSpPr/>
            <p:nvPr/>
          </p:nvSpPr>
          <p:spPr>
            <a:xfrm>
              <a:off x="0" y="0"/>
              <a:ext cx="836056" cy="655820"/>
            </a:xfrm>
            <a:custGeom>
              <a:avLst/>
              <a:gdLst/>
              <a:ahLst/>
              <a:cxnLst/>
              <a:rect l="l" t="t" r="r" b="b"/>
              <a:pathLst>
                <a:path w="836056" h="655820">
                  <a:moveTo>
                    <a:pt x="0" y="0"/>
                  </a:moveTo>
                  <a:lnTo>
                    <a:pt x="836056" y="0"/>
                  </a:lnTo>
                  <a:lnTo>
                    <a:pt x="836056" y="655820"/>
                  </a:lnTo>
                  <a:lnTo>
                    <a:pt x="0" y="655820"/>
                  </a:lnTo>
                  <a:close/>
                </a:path>
              </a:pathLst>
            </a:custGeom>
            <a:solidFill>
              <a:srgbClr val="227C9D"/>
            </a:solidFill>
          </p:spPr>
          <p:txBody>
            <a:bodyPr/>
            <a:lstStyle/>
            <a:p>
              <a:endParaRPr lang="en-CA"/>
            </a:p>
          </p:txBody>
        </p:sp>
        <p:sp>
          <p:nvSpPr>
            <p:cNvPr id="4" name="TextBox 4"/>
            <p:cNvSpPr txBox="1"/>
            <p:nvPr/>
          </p:nvSpPr>
          <p:spPr>
            <a:xfrm>
              <a:off x="0" y="-38100"/>
              <a:ext cx="836056" cy="69392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85480" y="1669869"/>
            <a:ext cx="2874055" cy="2142235"/>
          </a:xfrm>
          <a:custGeom>
            <a:avLst/>
            <a:gdLst/>
            <a:ahLst/>
            <a:cxnLst/>
            <a:rect l="l" t="t" r="r" b="b"/>
            <a:pathLst>
              <a:path w="2874055" h="2142235">
                <a:moveTo>
                  <a:pt x="0" y="0"/>
                </a:moveTo>
                <a:lnTo>
                  <a:pt x="2874055" y="0"/>
                </a:lnTo>
                <a:lnTo>
                  <a:pt x="2874055" y="2142235"/>
                </a:lnTo>
                <a:lnTo>
                  <a:pt x="0" y="2142235"/>
                </a:lnTo>
                <a:lnTo>
                  <a:pt x="0" y="0"/>
                </a:lnTo>
                <a:close/>
              </a:path>
            </a:pathLst>
          </a:custGeom>
          <a:blipFill>
            <a:blip r:embed="rId2"/>
            <a:stretch>
              <a:fillRect/>
            </a:stretch>
          </a:blipFill>
        </p:spPr>
        <p:txBody>
          <a:bodyPr/>
          <a:lstStyle/>
          <a:p>
            <a:endParaRPr lang="en-CA"/>
          </a:p>
        </p:txBody>
      </p:sp>
      <p:grpSp>
        <p:nvGrpSpPr>
          <p:cNvPr id="6" name="Group 6"/>
          <p:cNvGrpSpPr/>
          <p:nvPr/>
        </p:nvGrpSpPr>
        <p:grpSpPr>
          <a:xfrm>
            <a:off x="304921" y="6188429"/>
            <a:ext cx="3174401" cy="2490067"/>
            <a:chOff x="0" y="0"/>
            <a:chExt cx="836056" cy="655820"/>
          </a:xfrm>
        </p:grpSpPr>
        <p:sp>
          <p:nvSpPr>
            <p:cNvPr id="7" name="Freeform 7"/>
            <p:cNvSpPr/>
            <p:nvPr/>
          </p:nvSpPr>
          <p:spPr>
            <a:xfrm>
              <a:off x="0" y="0"/>
              <a:ext cx="836056" cy="655820"/>
            </a:xfrm>
            <a:custGeom>
              <a:avLst/>
              <a:gdLst/>
              <a:ahLst/>
              <a:cxnLst/>
              <a:rect l="l" t="t" r="r" b="b"/>
              <a:pathLst>
                <a:path w="836056" h="655820">
                  <a:moveTo>
                    <a:pt x="0" y="0"/>
                  </a:moveTo>
                  <a:lnTo>
                    <a:pt x="836056" y="0"/>
                  </a:lnTo>
                  <a:lnTo>
                    <a:pt x="836056" y="655820"/>
                  </a:lnTo>
                  <a:lnTo>
                    <a:pt x="0" y="655820"/>
                  </a:lnTo>
                  <a:close/>
                </a:path>
              </a:pathLst>
            </a:custGeom>
            <a:solidFill>
              <a:srgbClr val="227C9D"/>
            </a:solidFill>
          </p:spPr>
          <p:txBody>
            <a:bodyPr/>
            <a:lstStyle/>
            <a:p>
              <a:endParaRPr lang="en-CA"/>
            </a:p>
          </p:txBody>
        </p:sp>
        <p:sp>
          <p:nvSpPr>
            <p:cNvPr id="8" name="TextBox 8"/>
            <p:cNvSpPr txBox="1"/>
            <p:nvPr/>
          </p:nvSpPr>
          <p:spPr>
            <a:xfrm>
              <a:off x="0" y="-38100"/>
              <a:ext cx="836056" cy="6939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574615" y="3421969"/>
            <a:ext cx="3174401" cy="2490067"/>
            <a:chOff x="0" y="0"/>
            <a:chExt cx="836056" cy="655820"/>
          </a:xfrm>
        </p:grpSpPr>
        <p:sp>
          <p:nvSpPr>
            <p:cNvPr id="10" name="Freeform 10"/>
            <p:cNvSpPr/>
            <p:nvPr/>
          </p:nvSpPr>
          <p:spPr>
            <a:xfrm>
              <a:off x="0" y="0"/>
              <a:ext cx="836056" cy="655820"/>
            </a:xfrm>
            <a:custGeom>
              <a:avLst/>
              <a:gdLst/>
              <a:ahLst/>
              <a:cxnLst/>
              <a:rect l="l" t="t" r="r" b="b"/>
              <a:pathLst>
                <a:path w="836056" h="655820">
                  <a:moveTo>
                    <a:pt x="0" y="0"/>
                  </a:moveTo>
                  <a:lnTo>
                    <a:pt x="836056" y="0"/>
                  </a:lnTo>
                  <a:lnTo>
                    <a:pt x="836056" y="655820"/>
                  </a:lnTo>
                  <a:lnTo>
                    <a:pt x="0" y="655820"/>
                  </a:lnTo>
                  <a:close/>
                </a:path>
              </a:pathLst>
            </a:custGeom>
            <a:solidFill>
              <a:srgbClr val="227C9D"/>
            </a:solidFill>
          </p:spPr>
          <p:txBody>
            <a:bodyPr/>
            <a:lstStyle/>
            <a:p>
              <a:endParaRPr lang="en-CA"/>
            </a:p>
          </p:txBody>
        </p:sp>
        <p:sp>
          <p:nvSpPr>
            <p:cNvPr id="11" name="TextBox 11"/>
            <p:cNvSpPr txBox="1"/>
            <p:nvPr/>
          </p:nvSpPr>
          <p:spPr>
            <a:xfrm>
              <a:off x="0" y="-38100"/>
              <a:ext cx="836056" cy="69392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4709461" y="3539375"/>
            <a:ext cx="2904710" cy="2255254"/>
          </a:xfrm>
          <a:custGeom>
            <a:avLst/>
            <a:gdLst/>
            <a:ahLst/>
            <a:cxnLst/>
            <a:rect l="l" t="t" r="r" b="b"/>
            <a:pathLst>
              <a:path w="2904710" h="2255254">
                <a:moveTo>
                  <a:pt x="0" y="0"/>
                </a:moveTo>
                <a:lnTo>
                  <a:pt x="2904710" y="0"/>
                </a:lnTo>
                <a:lnTo>
                  <a:pt x="2904710" y="2255254"/>
                </a:lnTo>
                <a:lnTo>
                  <a:pt x="0" y="2255254"/>
                </a:lnTo>
                <a:lnTo>
                  <a:pt x="0" y="0"/>
                </a:lnTo>
                <a:close/>
              </a:path>
            </a:pathLst>
          </a:custGeom>
          <a:blipFill>
            <a:blip r:embed="rId3"/>
            <a:stretch>
              <a:fillRect/>
            </a:stretch>
          </a:blipFill>
        </p:spPr>
        <p:txBody>
          <a:bodyPr/>
          <a:lstStyle/>
          <a:p>
            <a:endParaRPr lang="en-CA"/>
          </a:p>
        </p:txBody>
      </p:sp>
      <p:sp>
        <p:nvSpPr>
          <p:cNvPr id="13" name="Freeform 13"/>
          <p:cNvSpPr/>
          <p:nvPr/>
        </p:nvSpPr>
        <p:spPr>
          <a:xfrm>
            <a:off x="485480" y="6320802"/>
            <a:ext cx="2813283" cy="2225322"/>
          </a:xfrm>
          <a:custGeom>
            <a:avLst/>
            <a:gdLst/>
            <a:ahLst/>
            <a:cxnLst/>
            <a:rect l="l" t="t" r="r" b="b"/>
            <a:pathLst>
              <a:path w="2813283" h="2225322">
                <a:moveTo>
                  <a:pt x="0" y="0"/>
                </a:moveTo>
                <a:lnTo>
                  <a:pt x="2813283" y="0"/>
                </a:lnTo>
                <a:lnTo>
                  <a:pt x="2813283" y="2225322"/>
                </a:lnTo>
                <a:lnTo>
                  <a:pt x="0" y="2225322"/>
                </a:lnTo>
                <a:lnTo>
                  <a:pt x="0" y="0"/>
                </a:lnTo>
                <a:close/>
              </a:path>
            </a:pathLst>
          </a:custGeom>
          <a:blipFill>
            <a:blip r:embed="rId4"/>
            <a:stretch>
              <a:fillRect/>
            </a:stretch>
          </a:blipFill>
        </p:spPr>
        <p:txBody>
          <a:bodyPr/>
          <a:lstStyle/>
          <a:p>
            <a:endParaRPr lang="en-CA"/>
          </a:p>
        </p:txBody>
      </p:sp>
      <p:sp>
        <p:nvSpPr>
          <p:cNvPr id="14" name="Freeform 14"/>
          <p:cNvSpPr/>
          <p:nvPr/>
        </p:nvSpPr>
        <p:spPr>
          <a:xfrm>
            <a:off x="2235125" y="1028700"/>
            <a:ext cx="13221717" cy="8229600"/>
          </a:xfrm>
          <a:custGeom>
            <a:avLst/>
            <a:gdLst/>
            <a:ahLst/>
            <a:cxnLst/>
            <a:rect l="l" t="t" r="r" b="b"/>
            <a:pathLst>
              <a:path w="13221717" h="8229600">
                <a:moveTo>
                  <a:pt x="0" y="0"/>
                </a:moveTo>
                <a:lnTo>
                  <a:pt x="13221717" y="0"/>
                </a:lnTo>
                <a:lnTo>
                  <a:pt x="13221717" y="8229600"/>
                </a:lnTo>
                <a:lnTo>
                  <a:pt x="0" y="8229600"/>
                </a:lnTo>
                <a:lnTo>
                  <a:pt x="0" y="0"/>
                </a:lnTo>
                <a:close/>
              </a:path>
            </a:pathLst>
          </a:custGeom>
          <a:blipFill>
            <a:blip r:embed="rId5">
              <a:alphaModFix amt="12000"/>
            </a:blip>
            <a:stretch>
              <a:fillRect t="-24506" b="-24506"/>
            </a:stretch>
          </a:blipFill>
        </p:spPr>
        <p:txBody>
          <a:bodyPr/>
          <a:lstStyle/>
          <a:p>
            <a:endParaRPr lang="en-CA"/>
          </a:p>
        </p:txBody>
      </p:sp>
      <p:sp>
        <p:nvSpPr>
          <p:cNvPr id="15" name="TextBox 15"/>
          <p:cNvSpPr txBox="1"/>
          <p:nvPr/>
        </p:nvSpPr>
        <p:spPr>
          <a:xfrm>
            <a:off x="3897421" y="2039722"/>
            <a:ext cx="10493157" cy="1431105"/>
          </a:xfrm>
          <a:prstGeom prst="rect">
            <a:avLst/>
          </a:prstGeom>
        </p:spPr>
        <p:txBody>
          <a:bodyPr lIns="0" tIns="0" rIns="0" bIns="0" rtlCol="0" anchor="t">
            <a:spAutoFit/>
          </a:bodyPr>
          <a:lstStyle/>
          <a:p>
            <a:pPr>
              <a:lnSpc>
                <a:spcPts val="3063"/>
              </a:lnSpc>
            </a:pPr>
            <a:r>
              <a:rPr lang="en-US" sz="2785">
                <a:solidFill>
                  <a:srgbClr val="545454"/>
                </a:solidFill>
                <a:latin typeface="DM Sans Bold"/>
              </a:rPr>
              <a:t>Personal factors include demographic factors such as age, gender, income, occupation, etc. It also depends on one’s interests and opinions. </a:t>
            </a:r>
          </a:p>
          <a:p>
            <a:pPr>
              <a:lnSpc>
                <a:spcPts val="2293"/>
              </a:lnSpc>
            </a:pPr>
            <a:endParaRPr lang="en-US" sz="2785">
              <a:solidFill>
                <a:srgbClr val="545454"/>
              </a:solidFill>
              <a:latin typeface="DM Sans Bold"/>
            </a:endParaRPr>
          </a:p>
        </p:txBody>
      </p:sp>
      <p:sp>
        <p:nvSpPr>
          <p:cNvPr id="16" name="TextBox 16"/>
          <p:cNvSpPr txBox="1"/>
          <p:nvPr/>
        </p:nvSpPr>
        <p:spPr>
          <a:xfrm>
            <a:off x="4890675" y="4015370"/>
            <a:ext cx="9395550" cy="1569602"/>
          </a:xfrm>
          <a:prstGeom prst="rect">
            <a:avLst/>
          </a:prstGeom>
        </p:spPr>
        <p:txBody>
          <a:bodyPr lIns="0" tIns="0" rIns="0" bIns="0" rtlCol="0" anchor="t">
            <a:spAutoFit/>
          </a:bodyPr>
          <a:lstStyle/>
          <a:p>
            <a:pPr>
              <a:lnSpc>
                <a:spcPts val="3124"/>
              </a:lnSpc>
            </a:pPr>
            <a:r>
              <a:rPr lang="en-US" sz="2840">
                <a:solidFill>
                  <a:srgbClr val="545454"/>
                </a:solidFill>
                <a:latin typeface="DM Sans Bold"/>
              </a:rPr>
              <a:t>Social factor includes social class, level of education, religious and ethnic background, family, friends, or social network. </a:t>
            </a:r>
          </a:p>
          <a:p>
            <a:pPr>
              <a:lnSpc>
                <a:spcPts val="3124"/>
              </a:lnSpc>
            </a:pPr>
            <a:endParaRPr lang="en-US" sz="2840">
              <a:solidFill>
                <a:srgbClr val="545454"/>
              </a:solidFill>
              <a:latin typeface="DM Sans Bold"/>
            </a:endParaRPr>
          </a:p>
        </p:txBody>
      </p:sp>
      <p:sp>
        <p:nvSpPr>
          <p:cNvPr id="17" name="TextBox 17"/>
          <p:cNvSpPr txBox="1"/>
          <p:nvPr/>
        </p:nvSpPr>
        <p:spPr>
          <a:xfrm>
            <a:off x="3897421" y="6565415"/>
            <a:ext cx="12174979" cy="1608461"/>
          </a:xfrm>
          <a:prstGeom prst="rect">
            <a:avLst/>
          </a:prstGeom>
        </p:spPr>
        <p:txBody>
          <a:bodyPr lIns="0" tIns="0" rIns="0" bIns="0" rtlCol="0" anchor="t">
            <a:spAutoFit/>
          </a:bodyPr>
          <a:lstStyle/>
          <a:p>
            <a:pPr>
              <a:lnSpc>
                <a:spcPts val="3190"/>
              </a:lnSpc>
            </a:pPr>
            <a:r>
              <a:rPr lang="en-US" sz="2900">
                <a:solidFill>
                  <a:srgbClr val="545454"/>
                </a:solidFill>
                <a:latin typeface="DM Sans Bold"/>
              </a:rPr>
              <a:t>Psychological factors include a person’s ability to understand information, perception of needs, and mindset influence consumer behavior.</a:t>
            </a:r>
          </a:p>
          <a:p>
            <a:pPr>
              <a:lnSpc>
                <a:spcPts val="3190"/>
              </a:lnSpc>
            </a:pPr>
            <a:endParaRPr lang="en-US" sz="2900">
              <a:solidFill>
                <a:srgbClr val="545454"/>
              </a:solidFill>
              <a:latin typeface="DM Sans Bold"/>
            </a:endParaRPr>
          </a:p>
        </p:txBody>
      </p:sp>
      <p:sp>
        <p:nvSpPr>
          <p:cNvPr id="18" name="TextBox 18"/>
          <p:cNvSpPr txBox="1"/>
          <p:nvPr/>
        </p:nvSpPr>
        <p:spPr>
          <a:xfrm>
            <a:off x="-457200" y="45894"/>
            <a:ext cx="19431000" cy="1079911"/>
          </a:xfrm>
          <a:prstGeom prst="rect">
            <a:avLst/>
          </a:prstGeom>
        </p:spPr>
        <p:txBody>
          <a:bodyPr wrap="square" lIns="0" tIns="0" rIns="0" bIns="0" rtlCol="0" anchor="t">
            <a:spAutoFit/>
          </a:bodyPr>
          <a:lstStyle/>
          <a:p>
            <a:pPr algn="ctr">
              <a:lnSpc>
                <a:spcPts val="9500"/>
              </a:lnSpc>
            </a:pPr>
            <a:r>
              <a:rPr lang="en-US" sz="6786" dirty="0">
                <a:solidFill>
                  <a:srgbClr val="227C9D"/>
                </a:solidFill>
                <a:latin typeface="Kollektif Bold"/>
              </a:rPr>
              <a:t>Factors affecting customer behavior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559859"/>
            <a:ext cx="10620170" cy="13303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 ANALYSIS</a:t>
            </a:r>
          </a:p>
        </p:txBody>
      </p:sp>
      <p:sp>
        <p:nvSpPr>
          <p:cNvPr id="3" name="Freeform 3"/>
          <p:cNvSpPr/>
          <p:nvPr/>
        </p:nvSpPr>
        <p:spPr>
          <a:xfrm rot="5400000" flipH="1">
            <a:off x="13578759" y="-1370029"/>
            <a:ext cx="3901187" cy="5517295"/>
          </a:xfrm>
          <a:custGeom>
            <a:avLst/>
            <a:gdLst/>
            <a:ahLst/>
            <a:cxnLst/>
            <a:rect l="l" t="t" r="r" b="b"/>
            <a:pathLst>
              <a:path w="3901187" h="5517295">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rot="5400000">
            <a:off x="804216" y="6106589"/>
            <a:ext cx="3928645" cy="5556127"/>
          </a:xfrm>
          <a:custGeom>
            <a:avLst/>
            <a:gdLst/>
            <a:ahLst/>
            <a:cxnLst/>
            <a:rect l="l" t="t" r="r" b="b"/>
            <a:pathLst>
              <a:path w="3928645" h="5556127">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Freeform 5"/>
          <p:cNvSpPr/>
          <p:nvPr/>
        </p:nvSpPr>
        <p:spPr>
          <a:xfrm rot="5400000" flipH="1">
            <a:off x="13578759" y="-1370029"/>
            <a:ext cx="3901187" cy="5517295"/>
          </a:xfrm>
          <a:custGeom>
            <a:avLst/>
            <a:gdLst/>
            <a:ahLst/>
            <a:cxnLst/>
            <a:rect l="l" t="t" r="r" b="b"/>
            <a:pathLst>
              <a:path w="3901187" h="5517295">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Freeform 6"/>
          <p:cNvSpPr/>
          <p:nvPr/>
        </p:nvSpPr>
        <p:spPr>
          <a:xfrm rot="5400000">
            <a:off x="804216" y="6106589"/>
            <a:ext cx="3928645" cy="5556127"/>
          </a:xfrm>
          <a:custGeom>
            <a:avLst/>
            <a:gdLst/>
            <a:ahLst/>
            <a:cxnLst/>
            <a:rect l="l" t="t" r="r" b="b"/>
            <a:pathLst>
              <a:path w="3928645" h="5556127">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flipH="1">
            <a:off x="-2634012" y="-3662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Freeform 8"/>
          <p:cNvSpPr/>
          <p:nvPr/>
        </p:nvSpPr>
        <p:spPr>
          <a:xfrm flipH="1">
            <a:off x="13123603" y="7005288"/>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06845" y="7750530"/>
            <a:ext cx="6961182" cy="6961182"/>
          </a:xfrm>
          <a:custGeom>
            <a:avLst/>
            <a:gdLst/>
            <a:ahLst/>
            <a:cxnLst/>
            <a:rect l="l" t="t" r="r" b="b"/>
            <a:pathLst>
              <a:path w="6961182" h="6961182">
                <a:moveTo>
                  <a:pt x="0" y="0"/>
                </a:moveTo>
                <a:lnTo>
                  <a:pt x="6961182" y="0"/>
                </a:lnTo>
                <a:lnTo>
                  <a:pt x="6961182" y="6961182"/>
                </a:lnTo>
                <a:lnTo>
                  <a:pt x="0" y="6961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3" name="Group 3"/>
          <p:cNvGrpSpPr/>
          <p:nvPr/>
        </p:nvGrpSpPr>
        <p:grpSpPr>
          <a:xfrm>
            <a:off x="235824" y="3573321"/>
            <a:ext cx="5341482" cy="5341482"/>
            <a:chOff x="0" y="0"/>
            <a:chExt cx="7121976" cy="7121976"/>
          </a:xfrm>
        </p:grpSpPr>
        <p:grpSp>
          <p:nvGrpSpPr>
            <p:cNvPr id="4" name="Group 4"/>
            <p:cNvGrpSpPr>
              <a:grpSpLocks noChangeAspect="1"/>
            </p:cNvGrpSpPr>
            <p:nvPr/>
          </p:nvGrpSpPr>
          <p:grpSpPr>
            <a:xfrm>
              <a:off x="0" y="0"/>
              <a:ext cx="7121976" cy="7121976"/>
              <a:chOff x="0" y="0"/>
              <a:chExt cx="2540000" cy="2540000"/>
            </a:xfrm>
          </p:grpSpPr>
          <p:sp>
            <p:nvSpPr>
              <p:cNvPr id="5" name="Freeform 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txBody>
              <a:bodyPr/>
              <a:lstStyle/>
              <a:p>
                <a:endParaRPr lang="en-CA"/>
              </a:p>
            </p:txBody>
          </p:sp>
          <p:sp>
            <p:nvSpPr>
              <p:cNvPr id="6" name="Freeform 6"/>
              <p:cNvSpPr/>
              <p:nvPr/>
            </p:nvSpPr>
            <p:spPr>
              <a:xfrm>
                <a:off x="1253776" y="17180"/>
                <a:ext cx="902055" cy="719043"/>
              </a:xfrm>
              <a:custGeom>
                <a:avLst/>
                <a:gdLst/>
                <a:ahLst/>
                <a:cxnLst/>
                <a:rect l="l" t="t" r="r" b="b"/>
                <a:pathLst>
                  <a:path w="902055" h="719043">
                    <a:moveTo>
                      <a:pt x="333724" y="23148"/>
                    </a:moveTo>
                    <a:cubicBezTo>
                      <a:pt x="500330" y="66165"/>
                      <a:pt x="656456" y="142590"/>
                      <a:pt x="792626" y="247783"/>
                    </a:cubicBezTo>
                    <a:cubicBezTo>
                      <a:pt x="864902" y="303103"/>
                      <a:pt x="902055" y="392866"/>
                      <a:pt x="890015" y="483083"/>
                    </a:cubicBezTo>
                    <a:cubicBezTo>
                      <a:pt x="877976" y="573300"/>
                      <a:pt x="818586" y="650180"/>
                      <a:pt x="734333" y="684611"/>
                    </a:cubicBezTo>
                    <a:cubicBezTo>
                      <a:pt x="650079" y="719043"/>
                      <a:pt x="553844" y="705762"/>
                      <a:pt x="482065" y="649798"/>
                    </a:cubicBezTo>
                    <a:cubicBezTo>
                      <a:pt x="400363" y="586682"/>
                      <a:pt x="306687" y="540827"/>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227C9D"/>
              </a:solidFill>
            </p:spPr>
            <p:txBody>
              <a:bodyPr/>
              <a:lstStyle/>
              <a:p>
                <a:endParaRPr lang="en-CA"/>
              </a:p>
            </p:txBody>
          </p:sp>
        </p:grpSp>
      </p:grpSp>
      <p:sp>
        <p:nvSpPr>
          <p:cNvPr id="7" name="Freeform 7"/>
          <p:cNvSpPr/>
          <p:nvPr/>
        </p:nvSpPr>
        <p:spPr>
          <a:xfrm flipH="1">
            <a:off x="-2634012" y="-4424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8" name="Freeform 8"/>
          <p:cNvSpPr/>
          <p:nvPr/>
        </p:nvSpPr>
        <p:spPr>
          <a:xfrm>
            <a:off x="8841761" y="2900712"/>
            <a:ext cx="1469992" cy="1194369"/>
          </a:xfrm>
          <a:custGeom>
            <a:avLst/>
            <a:gdLst/>
            <a:ahLst/>
            <a:cxnLst/>
            <a:rect l="l" t="t" r="r" b="b"/>
            <a:pathLst>
              <a:path w="1469992" h="1194369">
                <a:moveTo>
                  <a:pt x="0" y="0"/>
                </a:moveTo>
                <a:lnTo>
                  <a:pt x="1469992" y="0"/>
                </a:lnTo>
                <a:lnTo>
                  <a:pt x="1469992" y="1194369"/>
                </a:lnTo>
                <a:lnTo>
                  <a:pt x="0" y="1194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Freeform 9"/>
          <p:cNvSpPr/>
          <p:nvPr/>
        </p:nvSpPr>
        <p:spPr>
          <a:xfrm rot="-10800000">
            <a:off x="2728404" y="8816030"/>
            <a:ext cx="1816508" cy="197545"/>
          </a:xfrm>
          <a:custGeom>
            <a:avLst/>
            <a:gdLst/>
            <a:ahLst/>
            <a:cxnLst/>
            <a:rect l="l" t="t" r="r" b="b"/>
            <a:pathLst>
              <a:path w="1816508" h="197545">
                <a:moveTo>
                  <a:pt x="0" y="0"/>
                </a:moveTo>
                <a:lnTo>
                  <a:pt x="1816508" y="0"/>
                </a:lnTo>
                <a:lnTo>
                  <a:pt x="1816508" y="197545"/>
                </a:lnTo>
                <a:lnTo>
                  <a:pt x="0" y="1975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0" name="Freeform 10"/>
          <p:cNvSpPr/>
          <p:nvPr/>
        </p:nvSpPr>
        <p:spPr>
          <a:xfrm rot="-10800000">
            <a:off x="4205756" y="3767971"/>
            <a:ext cx="1353799" cy="392602"/>
          </a:xfrm>
          <a:custGeom>
            <a:avLst/>
            <a:gdLst/>
            <a:ahLst/>
            <a:cxnLst/>
            <a:rect l="l" t="t" r="r" b="b"/>
            <a:pathLst>
              <a:path w="1353799" h="392602">
                <a:moveTo>
                  <a:pt x="0" y="0"/>
                </a:moveTo>
                <a:lnTo>
                  <a:pt x="1353798" y="0"/>
                </a:lnTo>
                <a:lnTo>
                  <a:pt x="1353798" y="392601"/>
                </a:lnTo>
                <a:lnTo>
                  <a:pt x="0" y="3926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1" name="Freeform 11"/>
          <p:cNvSpPr/>
          <p:nvPr/>
        </p:nvSpPr>
        <p:spPr>
          <a:xfrm>
            <a:off x="8841761" y="6191919"/>
            <a:ext cx="1469992" cy="1194369"/>
          </a:xfrm>
          <a:custGeom>
            <a:avLst/>
            <a:gdLst/>
            <a:ahLst/>
            <a:cxnLst/>
            <a:rect l="l" t="t" r="r" b="b"/>
            <a:pathLst>
              <a:path w="1469992" h="1194369">
                <a:moveTo>
                  <a:pt x="0" y="0"/>
                </a:moveTo>
                <a:lnTo>
                  <a:pt x="1469992" y="0"/>
                </a:lnTo>
                <a:lnTo>
                  <a:pt x="1469992" y="1194369"/>
                </a:lnTo>
                <a:lnTo>
                  <a:pt x="0" y="1194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2" name="Freeform 12"/>
          <p:cNvSpPr/>
          <p:nvPr/>
        </p:nvSpPr>
        <p:spPr>
          <a:xfrm>
            <a:off x="14561445" y="120953"/>
            <a:ext cx="3256492" cy="1815494"/>
          </a:xfrm>
          <a:custGeom>
            <a:avLst/>
            <a:gdLst/>
            <a:ahLst/>
            <a:cxnLst/>
            <a:rect l="l" t="t" r="r" b="b"/>
            <a:pathLst>
              <a:path w="3256492" h="1815494">
                <a:moveTo>
                  <a:pt x="0" y="0"/>
                </a:moveTo>
                <a:lnTo>
                  <a:pt x="3256492" y="0"/>
                </a:lnTo>
                <a:lnTo>
                  <a:pt x="3256492" y="1815494"/>
                </a:lnTo>
                <a:lnTo>
                  <a:pt x="0" y="18154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13" name="Freeform 13"/>
          <p:cNvSpPr/>
          <p:nvPr/>
        </p:nvSpPr>
        <p:spPr>
          <a:xfrm>
            <a:off x="14435964" y="3283297"/>
            <a:ext cx="3852036" cy="7003703"/>
          </a:xfrm>
          <a:custGeom>
            <a:avLst/>
            <a:gdLst/>
            <a:ahLst/>
            <a:cxnLst/>
            <a:rect l="l" t="t" r="r" b="b"/>
            <a:pathLst>
              <a:path w="3852036" h="7003703">
                <a:moveTo>
                  <a:pt x="0" y="0"/>
                </a:moveTo>
                <a:lnTo>
                  <a:pt x="3852036" y="0"/>
                </a:lnTo>
                <a:lnTo>
                  <a:pt x="3852036" y="7003703"/>
                </a:lnTo>
                <a:lnTo>
                  <a:pt x="0" y="7003703"/>
                </a:lnTo>
                <a:lnTo>
                  <a:pt x="0" y="0"/>
                </a:lnTo>
                <a:close/>
              </a:path>
            </a:pathLst>
          </a:custGeom>
          <a:blipFill>
            <a:blip r:embed="rId12">
              <a:alphaModFix amt="28000"/>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14" name="TextBox 14"/>
          <p:cNvSpPr txBox="1"/>
          <p:nvPr/>
        </p:nvSpPr>
        <p:spPr>
          <a:xfrm>
            <a:off x="3850107" y="496808"/>
            <a:ext cx="10587787" cy="929639"/>
          </a:xfrm>
          <a:prstGeom prst="rect">
            <a:avLst/>
          </a:prstGeom>
        </p:spPr>
        <p:txBody>
          <a:bodyPr lIns="0" tIns="0" rIns="0" bIns="0" rtlCol="0" anchor="t">
            <a:spAutoFit/>
          </a:bodyPr>
          <a:lstStyle/>
          <a:p>
            <a:pPr algn="ctr">
              <a:lnSpc>
                <a:spcPts val="6929"/>
              </a:lnSpc>
            </a:pPr>
            <a:r>
              <a:rPr lang="en-US" sz="6999">
                <a:solidFill>
                  <a:srgbClr val="227C9D"/>
                </a:solidFill>
                <a:latin typeface="Kollektif Bold"/>
              </a:rPr>
              <a:t>CUSTOMERS WHO LEFT</a:t>
            </a:r>
          </a:p>
        </p:txBody>
      </p:sp>
      <p:sp>
        <p:nvSpPr>
          <p:cNvPr id="15" name="TextBox 15"/>
          <p:cNvSpPr txBox="1"/>
          <p:nvPr/>
        </p:nvSpPr>
        <p:spPr>
          <a:xfrm>
            <a:off x="10311753" y="2526493"/>
            <a:ext cx="7354459" cy="1634080"/>
          </a:xfrm>
          <a:prstGeom prst="rect">
            <a:avLst/>
          </a:prstGeom>
        </p:spPr>
        <p:txBody>
          <a:bodyPr lIns="0" tIns="0" rIns="0" bIns="0" rtlCol="0" anchor="t">
            <a:spAutoFit/>
          </a:bodyPr>
          <a:lstStyle/>
          <a:p>
            <a:pPr algn="ctr">
              <a:lnSpc>
                <a:spcPts val="4356"/>
              </a:lnSpc>
            </a:pPr>
            <a:r>
              <a:rPr lang="en-US" sz="3111">
                <a:solidFill>
                  <a:srgbClr val="000000"/>
                </a:solidFill>
                <a:latin typeface="Canva Sans 1 Bold"/>
              </a:rPr>
              <a:t>The company lost 14.5% of its customers i.e, approximately 483 customers</a:t>
            </a:r>
          </a:p>
        </p:txBody>
      </p:sp>
      <p:sp>
        <p:nvSpPr>
          <p:cNvPr id="16" name="TextBox 16"/>
          <p:cNvSpPr txBox="1"/>
          <p:nvPr/>
        </p:nvSpPr>
        <p:spPr>
          <a:xfrm>
            <a:off x="5023134" y="3149481"/>
            <a:ext cx="2344905" cy="1189354"/>
          </a:xfrm>
          <a:prstGeom prst="rect">
            <a:avLst/>
          </a:prstGeom>
        </p:spPr>
        <p:txBody>
          <a:bodyPr lIns="0" tIns="0" rIns="0" bIns="0" rtlCol="0" anchor="t">
            <a:spAutoFit/>
          </a:bodyPr>
          <a:lstStyle/>
          <a:p>
            <a:pPr algn="ctr">
              <a:lnSpc>
                <a:spcPts val="3220"/>
              </a:lnSpc>
            </a:pPr>
            <a:r>
              <a:rPr lang="en-US" sz="2300">
                <a:solidFill>
                  <a:srgbClr val="000000"/>
                </a:solidFill>
                <a:latin typeface="Canva Sans 1"/>
              </a:rPr>
              <a:t>Customers who left</a:t>
            </a:r>
          </a:p>
          <a:p>
            <a:pPr algn="ctr">
              <a:lnSpc>
                <a:spcPts val="3220"/>
              </a:lnSpc>
            </a:pPr>
            <a:r>
              <a:rPr lang="en-US" sz="2300">
                <a:solidFill>
                  <a:srgbClr val="000000"/>
                </a:solidFill>
                <a:latin typeface="Canva Sans 1 Bold"/>
              </a:rPr>
              <a:t>14.5%</a:t>
            </a:r>
          </a:p>
        </p:txBody>
      </p:sp>
      <p:sp>
        <p:nvSpPr>
          <p:cNvPr id="17" name="TextBox 17"/>
          <p:cNvSpPr txBox="1"/>
          <p:nvPr/>
        </p:nvSpPr>
        <p:spPr>
          <a:xfrm>
            <a:off x="4205756" y="8395085"/>
            <a:ext cx="2344905" cy="1189354"/>
          </a:xfrm>
          <a:prstGeom prst="rect">
            <a:avLst/>
          </a:prstGeom>
        </p:spPr>
        <p:txBody>
          <a:bodyPr lIns="0" tIns="0" rIns="0" bIns="0" rtlCol="0" anchor="t">
            <a:spAutoFit/>
          </a:bodyPr>
          <a:lstStyle/>
          <a:p>
            <a:pPr algn="ctr">
              <a:lnSpc>
                <a:spcPts val="3220"/>
              </a:lnSpc>
            </a:pPr>
            <a:r>
              <a:rPr lang="en-US" sz="2300">
                <a:solidFill>
                  <a:srgbClr val="000000"/>
                </a:solidFill>
                <a:latin typeface="Canva Sans 1"/>
              </a:rPr>
              <a:t>Customers who stayed</a:t>
            </a:r>
          </a:p>
          <a:p>
            <a:pPr algn="ctr">
              <a:lnSpc>
                <a:spcPts val="3220"/>
              </a:lnSpc>
            </a:pPr>
            <a:r>
              <a:rPr lang="en-US" sz="2300">
                <a:solidFill>
                  <a:srgbClr val="000000"/>
                </a:solidFill>
                <a:latin typeface="Canva Sans 1 Bold"/>
              </a:rPr>
              <a:t>85.5%</a:t>
            </a:r>
          </a:p>
        </p:txBody>
      </p:sp>
      <p:sp>
        <p:nvSpPr>
          <p:cNvPr id="18" name="TextBox 18"/>
          <p:cNvSpPr txBox="1"/>
          <p:nvPr/>
        </p:nvSpPr>
        <p:spPr>
          <a:xfrm>
            <a:off x="10463478" y="5943489"/>
            <a:ext cx="7354459" cy="2186069"/>
          </a:xfrm>
          <a:prstGeom prst="rect">
            <a:avLst/>
          </a:prstGeom>
        </p:spPr>
        <p:txBody>
          <a:bodyPr lIns="0" tIns="0" rIns="0" bIns="0" rtlCol="0" anchor="t">
            <a:spAutoFit/>
          </a:bodyPr>
          <a:lstStyle/>
          <a:p>
            <a:pPr algn="ctr">
              <a:lnSpc>
                <a:spcPts val="4356"/>
              </a:lnSpc>
            </a:pPr>
            <a:r>
              <a:rPr lang="en-US" sz="3111">
                <a:solidFill>
                  <a:srgbClr val="000000"/>
                </a:solidFill>
                <a:latin typeface="Canva Sans 1 Bold"/>
              </a:rPr>
              <a:t>Let's find out the various aspects that could be a potential influence for the customer to leave the company.</a:t>
            </a:r>
          </a:p>
          <a:p>
            <a:pPr algn="ctr">
              <a:lnSpc>
                <a:spcPts val="4356"/>
              </a:lnSpc>
            </a:pPr>
            <a:endParaRPr lang="en-US" sz="3111">
              <a:solidFill>
                <a:srgbClr val="000000"/>
              </a:solidFill>
              <a:latin typeface="Canva Sans 1 Bold"/>
            </a:endParaRPr>
          </a:p>
        </p:txBody>
      </p:sp>
      <p:sp>
        <p:nvSpPr>
          <p:cNvPr id="19" name="TextBox 19"/>
          <p:cNvSpPr txBox="1"/>
          <p:nvPr/>
        </p:nvSpPr>
        <p:spPr>
          <a:xfrm>
            <a:off x="1597286" y="5620491"/>
            <a:ext cx="2608470" cy="1180465"/>
          </a:xfrm>
          <a:prstGeom prst="rect">
            <a:avLst/>
          </a:prstGeom>
        </p:spPr>
        <p:txBody>
          <a:bodyPr lIns="0" tIns="0" rIns="0" bIns="0" rtlCol="0" anchor="t">
            <a:spAutoFit/>
          </a:bodyPr>
          <a:lstStyle/>
          <a:p>
            <a:pPr algn="ctr">
              <a:lnSpc>
                <a:spcPts val="4759"/>
              </a:lnSpc>
            </a:pPr>
            <a:r>
              <a:rPr lang="en-US" sz="3399">
                <a:solidFill>
                  <a:srgbClr val="227C9D"/>
                </a:solidFill>
                <a:latin typeface="Canva Sans 1 Bold"/>
              </a:rPr>
              <a:t>3333 Customers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7507" y="6762597"/>
            <a:ext cx="6622698" cy="1177369"/>
            <a:chOff x="0" y="0"/>
            <a:chExt cx="8830264" cy="1569825"/>
          </a:xfrm>
        </p:grpSpPr>
        <p:grpSp>
          <p:nvGrpSpPr>
            <p:cNvPr id="3" name="Group 3"/>
            <p:cNvGrpSpPr>
              <a:grpSpLocks noChangeAspect="1"/>
            </p:cNvGrpSpPr>
            <p:nvPr/>
          </p:nvGrpSpPr>
          <p:grpSpPr>
            <a:xfrm>
              <a:off x="0" y="0"/>
              <a:ext cx="8830264" cy="1569825"/>
              <a:chOff x="0" y="0"/>
              <a:chExt cx="12700000" cy="2257778"/>
            </a:xfrm>
          </p:grpSpPr>
          <p:sp>
            <p:nvSpPr>
              <p:cNvPr id="4" name="Freeform 4"/>
              <p:cNvSpPr/>
              <p:nvPr/>
            </p:nvSpPr>
            <p:spPr>
              <a:xfrm>
                <a:off x="12700" y="0"/>
                <a:ext cx="3784600" cy="2260600"/>
              </a:xfrm>
              <a:custGeom>
                <a:avLst/>
                <a:gdLst/>
                <a:ahLst/>
                <a:cxnLst/>
                <a:rect l="l" t="t" r="r" b="b"/>
                <a:pathLst>
                  <a:path w="37846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close/>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close/>
                    <a:moveTo>
                      <a:pt x="1892300" y="0"/>
                    </a:moveTo>
                    <a:cubicBezTo>
                      <a:pt x="1778000" y="0"/>
                      <a:pt x="1676400" y="88900"/>
                      <a:pt x="1676400" y="215900"/>
                    </a:cubicBezTo>
                    <a:lnTo>
                      <a:pt x="1676400" y="279400"/>
                    </a:lnTo>
                    <a:cubicBezTo>
                      <a:pt x="1676400" y="393700"/>
                      <a:pt x="1778000" y="495300"/>
                      <a:pt x="1892300" y="495300"/>
                    </a:cubicBezTo>
                    <a:cubicBezTo>
                      <a:pt x="2006600" y="495300"/>
                      <a:pt x="2108200" y="393700"/>
                      <a:pt x="2108200" y="279400"/>
                    </a:cubicBezTo>
                    <a:lnTo>
                      <a:pt x="2108200" y="215900"/>
                    </a:lnTo>
                    <a:cubicBezTo>
                      <a:pt x="2108200" y="88900"/>
                      <a:pt x="2006600" y="0"/>
                      <a:pt x="1892300" y="0"/>
                    </a:cubicBezTo>
                    <a:close/>
                    <a:moveTo>
                      <a:pt x="1676400" y="965200"/>
                    </a:moveTo>
                    <a:cubicBezTo>
                      <a:pt x="1676400" y="965200"/>
                      <a:pt x="1663700" y="952500"/>
                      <a:pt x="1663700" y="965200"/>
                    </a:cubicBezTo>
                    <a:lnTo>
                      <a:pt x="1511300" y="1320800"/>
                    </a:lnTo>
                    <a:cubicBezTo>
                      <a:pt x="1485900" y="1371600"/>
                      <a:pt x="1435100" y="1409700"/>
                      <a:pt x="1371600" y="1409700"/>
                    </a:cubicBezTo>
                    <a:lnTo>
                      <a:pt x="1308100" y="1409700"/>
                    </a:lnTo>
                    <a:cubicBezTo>
                      <a:pt x="1295400" y="1409700"/>
                      <a:pt x="1282700" y="1409700"/>
                      <a:pt x="1282700" y="1397000"/>
                    </a:cubicBezTo>
                    <a:cubicBezTo>
                      <a:pt x="1270000" y="1384300"/>
                      <a:pt x="1270000" y="1371600"/>
                      <a:pt x="1282700" y="1358900"/>
                    </a:cubicBezTo>
                    <a:lnTo>
                      <a:pt x="1473200" y="914400"/>
                    </a:lnTo>
                    <a:lnTo>
                      <a:pt x="1536700" y="736600"/>
                    </a:lnTo>
                    <a:cubicBezTo>
                      <a:pt x="1587500" y="635000"/>
                      <a:pt x="1689100" y="558800"/>
                      <a:pt x="1803400" y="558800"/>
                    </a:cubicBezTo>
                    <a:lnTo>
                      <a:pt x="1981200" y="558800"/>
                    </a:lnTo>
                    <a:cubicBezTo>
                      <a:pt x="2095500" y="558800"/>
                      <a:pt x="2197100" y="635000"/>
                      <a:pt x="2247900" y="736600"/>
                    </a:cubicBezTo>
                    <a:lnTo>
                      <a:pt x="2311400" y="914400"/>
                    </a:lnTo>
                    <a:lnTo>
                      <a:pt x="2501900" y="1358900"/>
                    </a:lnTo>
                    <a:cubicBezTo>
                      <a:pt x="2514600" y="1371600"/>
                      <a:pt x="2514600" y="1384300"/>
                      <a:pt x="2501900" y="1397000"/>
                    </a:cubicBezTo>
                    <a:cubicBezTo>
                      <a:pt x="2501900" y="1409700"/>
                      <a:pt x="2489200" y="1409700"/>
                      <a:pt x="2476500" y="1409700"/>
                    </a:cubicBezTo>
                    <a:lnTo>
                      <a:pt x="2413000" y="1409700"/>
                    </a:lnTo>
                    <a:cubicBezTo>
                      <a:pt x="2349500" y="1409700"/>
                      <a:pt x="2298700" y="1371600"/>
                      <a:pt x="2273300" y="1320800"/>
                    </a:cubicBezTo>
                    <a:lnTo>
                      <a:pt x="2120900" y="965200"/>
                    </a:lnTo>
                    <a:cubicBezTo>
                      <a:pt x="2120900" y="952500"/>
                      <a:pt x="2108200" y="965200"/>
                      <a:pt x="2108200" y="965200"/>
                    </a:cubicBezTo>
                    <a:lnTo>
                      <a:pt x="2171700" y="1409700"/>
                    </a:lnTo>
                    <a:lnTo>
                      <a:pt x="2247900" y="2222500"/>
                    </a:lnTo>
                    <a:cubicBezTo>
                      <a:pt x="2247900" y="2235200"/>
                      <a:pt x="2235200" y="2235200"/>
                      <a:pt x="2235200" y="2247900"/>
                    </a:cubicBezTo>
                    <a:cubicBezTo>
                      <a:pt x="2222500" y="2247900"/>
                      <a:pt x="2222500" y="2260600"/>
                      <a:pt x="2209800" y="2260600"/>
                    </a:cubicBezTo>
                    <a:lnTo>
                      <a:pt x="2159000" y="2260600"/>
                    </a:lnTo>
                    <a:cubicBezTo>
                      <a:pt x="2082800" y="2260600"/>
                      <a:pt x="2019300" y="2209800"/>
                      <a:pt x="2019300" y="2133600"/>
                    </a:cubicBezTo>
                    <a:lnTo>
                      <a:pt x="1905000" y="1447800"/>
                    </a:lnTo>
                    <a:cubicBezTo>
                      <a:pt x="1892300" y="1447800"/>
                      <a:pt x="1892300" y="1447800"/>
                      <a:pt x="1879600" y="1447800"/>
                    </a:cubicBezTo>
                    <a:lnTo>
                      <a:pt x="1765300" y="2133600"/>
                    </a:lnTo>
                    <a:cubicBezTo>
                      <a:pt x="1765300" y="2209800"/>
                      <a:pt x="1701800" y="2260600"/>
                      <a:pt x="1625600" y="2260600"/>
                    </a:cubicBezTo>
                    <a:lnTo>
                      <a:pt x="1574800" y="2260600"/>
                    </a:lnTo>
                    <a:cubicBezTo>
                      <a:pt x="1562100" y="2260600"/>
                      <a:pt x="1562100" y="2247900"/>
                      <a:pt x="1549400" y="2247900"/>
                    </a:cubicBezTo>
                    <a:cubicBezTo>
                      <a:pt x="1549400" y="2235200"/>
                      <a:pt x="1536700" y="2235200"/>
                      <a:pt x="1536700" y="2222500"/>
                    </a:cubicBezTo>
                    <a:lnTo>
                      <a:pt x="1612900" y="1409700"/>
                    </a:lnTo>
                    <a:lnTo>
                      <a:pt x="1676400" y="965200"/>
                    </a:lnTo>
                    <a:close/>
                    <a:moveTo>
                      <a:pt x="3162300" y="0"/>
                    </a:moveTo>
                    <a:cubicBezTo>
                      <a:pt x="3048000" y="0"/>
                      <a:pt x="2946400" y="88900"/>
                      <a:pt x="2946400" y="215900"/>
                    </a:cubicBezTo>
                    <a:lnTo>
                      <a:pt x="2946400" y="279400"/>
                    </a:lnTo>
                    <a:cubicBezTo>
                      <a:pt x="2946400" y="393700"/>
                      <a:pt x="3048000" y="495300"/>
                      <a:pt x="3162300" y="495300"/>
                    </a:cubicBezTo>
                    <a:cubicBezTo>
                      <a:pt x="3276600" y="495300"/>
                      <a:pt x="3378200" y="393700"/>
                      <a:pt x="3378200" y="279400"/>
                    </a:cubicBezTo>
                    <a:lnTo>
                      <a:pt x="3378200" y="215900"/>
                    </a:lnTo>
                    <a:cubicBezTo>
                      <a:pt x="3378200" y="88900"/>
                      <a:pt x="3276600" y="0"/>
                      <a:pt x="3162300" y="0"/>
                    </a:cubicBezTo>
                    <a:close/>
                    <a:moveTo>
                      <a:pt x="2946400" y="965200"/>
                    </a:moveTo>
                    <a:cubicBezTo>
                      <a:pt x="2946400" y="965200"/>
                      <a:pt x="2933700" y="952500"/>
                      <a:pt x="2933700" y="965200"/>
                    </a:cubicBezTo>
                    <a:lnTo>
                      <a:pt x="2781300" y="1320800"/>
                    </a:lnTo>
                    <a:cubicBezTo>
                      <a:pt x="2755900" y="1371600"/>
                      <a:pt x="2705100" y="1409700"/>
                      <a:pt x="2641600" y="1409700"/>
                    </a:cubicBezTo>
                    <a:lnTo>
                      <a:pt x="2578100" y="1409700"/>
                    </a:lnTo>
                    <a:cubicBezTo>
                      <a:pt x="2565400" y="1409700"/>
                      <a:pt x="2552700" y="1409700"/>
                      <a:pt x="2552700" y="1397000"/>
                    </a:cubicBezTo>
                    <a:cubicBezTo>
                      <a:pt x="2540000" y="1384300"/>
                      <a:pt x="2540000" y="1371600"/>
                      <a:pt x="2552700" y="1358900"/>
                    </a:cubicBezTo>
                    <a:lnTo>
                      <a:pt x="2743200" y="914400"/>
                    </a:lnTo>
                    <a:lnTo>
                      <a:pt x="2806700" y="736600"/>
                    </a:lnTo>
                    <a:cubicBezTo>
                      <a:pt x="2857500" y="635000"/>
                      <a:pt x="2959100" y="558800"/>
                      <a:pt x="3073400" y="558800"/>
                    </a:cubicBezTo>
                    <a:lnTo>
                      <a:pt x="3251200" y="558800"/>
                    </a:lnTo>
                    <a:cubicBezTo>
                      <a:pt x="3365500" y="558800"/>
                      <a:pt x="3467100" y="635000"/>
                      <a:pt x="3517900" y="736600"/>
                    </a:cubicBezTo>
                    <a:lnTo>
                      <a:pt x="3581400" y="914400"/>
                    </a:lnTo>
                    <a:lnTo>
                      <a:pt x="3771900" y="1358900"/>
                    </a:lnTo>
                    <a:cubicBezTo>
                      <a:pt x="3784600" y="1371600"/>
                      <a:pt x="3784600" y="1384300"/>
                      <a:pt x="3771900" y="1397000"/>
                    </a:cubicBezTo>
                    <a:cubicBezTo>
                      <a:pt x="3771900" y="1409700"/>
                      <a:pt x="3759200" y="1409700"/>
                      <a:pt x="3746500" y="1409700"/>
                    </a:cubicBezTo>
                    <a:lnTo>
                      <a:pt x="3683000" y="1409700"/>
                    </a:lnTo>
                    <a:cubicBezTo>
                      <a:pt x="3619500" y="1409700"/>
                      <a:pt x="3568700" y="1371600"/>
                      <a:pt x="3543300" y="1320800"/>
                    </a:cubicBezTo>
                    <a:lnTo>
                      <a:pt x="3390900" y="965200"/>
                    </a:lnTo>
                    <a:cubicBezTo>
                      <a:pt x="3390900" y="952500"/>
                      <a:pt x="3378200" y="965200"/>
                      <a:pt x="3378200" y="965200"/>
                    </a:cubicBezTo>
                    <a:lnTo>
                      <a:pt x="3441700" y="1409700"/>
                    </a:lnTo>
                    <a:lnTo>
                      <a:pt x="3517900" y="2222500"/>
                    </a:lnTo>
                    <a:cubicBezTo>
                      <a:pt x="3517900" y="2235200"/>
                      <a:pt x="3505200" y="2235200"/>
                      <a:pt x="3505200" y="2247900"/>
                    </a:cubicBezTo>
                    <a:cubicBezTo>
                      <a:pt x="3492500" y="2247900"/>
                      <a:pt x="3492500" y="2260600"/>
                      <a:pt x="3479800" y="2260600"/>
                    </a:cubicBezTo>
                    <a:lnTo>
                      <a:pt x="3429000" y="2260600"/>
                    </a:lnTo>
                    <a:cubicBezTo>
                      <a:pt x="3352800" y="2260600"/>
                      <a:pt x="3289300" y="2209800"/>
                      <a:pt x="3289300" y="2133600"/>
                    </a:cubicBezTo>
                    <a:lnTo>
                      <a:pt x="3175000" y="1447800"/>
                    </a:lnTo>
                    <a:cubicBezTo>
                      <a:pt x="3162300" y="1447800"/>
                      <a:pt x="3162300" y="1447800"/>
                      <a:pt x="3149600" y="1447800"/>
                    </a:cubicBezTo>
                    <a:lnTo>
                      <a:pt x="3035300" y="2133600"/>
                    </a:lnTo>
                    <a:cubicBezTo>
                      <a:pt x="3035300" y="2209800"/>
                      <a:pt x="2971800" y="2260600"/>
                      <a:pt x="2895600" y="2260600"/>
                    </a:cubicBezTo>
                    <a:lnTo>
                      <a:pt x="2844800" y="2260600"/>
                    </a:lnTo>
                    <a:cubicBezTo>
                      <a:pt x="2832100" y="2260600"/>
                      <a:pt x="2832100" y="2247900"/>
                      <a:pt x="2819400" y="2247900"/>
                    </a:cubicBezTo>
                    <a:cubicBezTo>
                      <a:pt x="2819400" y="2235200"/>
                      <a:pt x="2806700" y="2235200"/>
                      <a:pt x="2806700" y="2222500"/>
                    </a:cubicBezTo>
                    <a:lnTo>
                      <a:pt x="2882900" y="1409700"/>
                    </a:lnTo>
                    <a:lnTo>
                      <a:pt x="2946400" y="965200"/>
                    </a:lnTo>
                    <a:close/>
                  </a:path>
                </a:pathLst>
              </a:custGeom>
              <a:solidFill>
                <a:srgbClr val="FE6D73"/>
              </a:solidFill>
            </p:spPr>
            <p:txBody>
              <a:bodyPr/>
              <a:lstStyle/>
              <a:p>
                <a:endParaRPr lang="en-CA"/>
              </a:p>
            </p:txBody>
          </p:sp>
          <p:sp>
            <p:nvSpPr>
              <p:cNvPr id="5" name="Freeform 5"/>
              <p:cNvSpPr/>
              <p:nvPr/>
            </p:nvSpPr>
            <p:spPr>
              <a:xfrm>
                <a:off x="3822700" y="0"/>
                <a:ext cx="8864600" cy="2260600"/>
              </a:xfrm>
              <a:custGeom>
                <a:avLst/>
                <a:gdLst/>
                <a:ahLst/>
                <a:cxnLst/>
                <a:rect l="l" t="t" r="r" b="b"/>
                <a:pathLst>
                  <a:path w="88646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close/>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close/>
                    <a:moveTo>
                      <a:pt x="1892300" y="0"/>
                    </a:moveTo>
                    <a:cubicBezTo>
                      <a:pt x="1778000" y="0"/>
                      <a:pt x="1676400" y="88900"/>
                      <a:pt x="1676400" y="215900"/>
                    </a:cubicBezTo>
                    <a:lnTo>
                      <a:pt x="1676400" y="279400"/>
                    </a:lnTo>
                    <a:cubicBezTo>
                      <a:pt x="1676400" y="393700"/>
                      <a:pt x="1778000" y="495300"/>
                      <a:pt x="1892300" y="495300"/>
                    </a:cubicBezTo>
                    <a:cubicBezTo>
                      <a:pt x="2006600" y="495300"/>
                      <a:pt x="2108200" y="393700"/>
                      <a:pt x="2108200" y="279400"/>
                    </a:cubicBezTo>
                    <a:lnTo>
                      <a:pt x="2108200" y="215900"/>
                    </a:lnTo>
                    <a:cubicBezTo>
                      <a:pt x="2108200" y="88900"/>
                      <a:pt x="2006600" y="0"/>
                      <a:pt x="1892300" y="0"/>
                    </a:cubicBezTo>
                    <a:close/>
                    <a:moveTo>
                      <a:pt x="1676400" y="965200"/>
                    </a:moveTo>
                    <a:cubicBezTo>
                      <a:pt x="1676400" y="965200"/>
                      <a:pt x="1663700" y="952500"/>
                      <a:pt x="1663700" y="965200"/>
                    </a:cubicBezTo>
                    <a:lnTo>
                      <a:pt x="1511300" y="1320800"/>
                    </a:lnTo>
                    <a:cubicBezTo>
                      <a:pt x="1485900" y="1371600"/>
                      <a:pt x="1435100" y="1409700"/>
                      <a:pt x="1371600" y="1409700"/>
                    </a:cubicBezTo>
                    <a:lnTo>
                      <a:pt x="1308100" y="1409700"/>
                    </a:lnTo>
                    <a:cubicBezTo>
                      <a:pt x="1295400" y="1409700"/>
                      <a:pt x="1282700" y="1409700"/>
                      <a:pt x="1282700" y="1397000"/>
                    </a:cubicBezTo>
                    <a:cubicBezTo>
                      <a:pt x="1270000" y="1384300"/>
                      <a:pt x="1270000" y="1371600"/>
                      <a:pt x="1282700" y="1358900"/>
                    </a:cubicBezTo>
                    <a:lnTo>
                      <a:pt x="1473200" y="914400"/>
                    </a:lnTo>
                    <a:lnTo>
                      <a:pt x="1536700" y="736600"/>
                    </a:lnTo>
                    <a:cubicBezTo>
                      <a:pt x="1587500" y="635000"/>
                      <a:pt x="1689100" y="558800"/>
                      <a:pt x="1803400" y="558800"/>
                    </a:cubicBezTo>
                    <a:lnTo>
                      <a:pt x="1981200" y="558800"/>
                    </a:lnTo>
                    <a:cubicBezTo>
                      <a:pt x="2095500" y="558800"/>
                      <a:pt x="2197100" y="635000"/>
                      <a:pt x="2247900" y="736600"/>
                    </a:cubicBezTo>
                    <a:lnTo>
                      <a:pt x="2311400" y="914400"/>
                    </a:lnTo>
                    <a:lnTo>
                      <a:pt x="2501900" y="1358900"/>
                    </a:lnTo>
                    <a:cubicBezTo>
                      <a:pt x="2514600" y="1371600"/>
                      <a:pt x="2514600" y="1384300"/>
                      <a:pt x="2501900" y="1397000"/>
                    </a:cubicBezTo>
                    <a:cubicBezTo>
                      <a:pt x="2501900" y="1409700"/>
                      <a:pt x="2489200" y="1409700"/>
                      <a:pt x="2476500" y="1409700"/>
                    </a:cubicBezTo>
                    <a:lnTo>
                      <a:pt x="2413000" y="1409700"/>
                    </a:lnTo>
                    <a:cubicBezTo>
                      <a:pt x="2349500" y="1409700"/>
                      <a:pt x="2298700" y="1371600"/>
                      <a:pt x="2273300" y="1320800"/>
                    </a:cubicBezTo>
                    <a:lnTo>
                      <a:pt x="2120900" y="965200"/>
                    </a:lnTo>
                    <a:cubicBezTo>
                      <a:pt x="2120900" y="952500"/>
                      <a:pt x="2108200" y="965200"/>
                      <a:pt x="2108200" y="965200"/>
                    </a:cubicBezTo>
                    <a:lnTo>
                      <a:pt x="2171700" y="1409700"/>
                    </a:lnTo>
                    <a:lnTo>
                      <a:pt x="2247900" y="2222500"/>
                    </a:lnTo>
                    <a:cubicBezTo>
                      <a:pt x="2247900" y="2235200"/>
                      <a:pt x="2235200" y="2235200"/>
                      <a:pt x="2235200" y="2247900"/>
                    </a:cubicBezTo>
                    <a:cubicBezTo>
                      <a:pt x="2222500" y="2247900"/>
                      <a:pt x="2222500" y="2260600"/>
                      <a:pt x="2209800" y="2260600"/>
                    </a:cubicBezTo>
                    <a:lnTo>
                      <a:pt x="2159000" y="2260600"/>
                    </a:lnTo>
                    <a:cubicBezTo>
                      <a:pt x="2082800" y="2260600"/>
                      <a:pt x="2019300" y="2209800"/>
                      <a:pt x="2019300" y="2133600"/>
                    </a:cubicBezTo>
                    <a:lnTo>
                      <a:pt x="1905000" y="1447800"/>
                    </a:lnTo>
                    <a:cubicBezTo>
                      <a:pt x="1892300" y="1447800"/>
                      <a:pt x="1892300" y="1447800"/>
                      <a:pt x="1879600" y="1447800"/>
                    </a:cubicBezTo>
                    <a:lnTo>
                      <a:pt x="1765300" y="2133600"/>
                    </a:lnTo>
                    <a:cubicBezTo>
                      <a:pt x="1765300" y="2209800"/>
                      <a:pt x="1701800" y="2260600"/>
                      <a:pt x="1625600" y="2260600"/>
                    </a:cubicBezTo>
                    <a:lnTo>
                      <a:pt x="1574800" y="2260600"/>
                    </a:lnTo>
                    <a:cubicBezTo>
                      <a:pt x="1562100" y="2260600"/>
                      <a:pt x="1562100" y="2247900"/>
                      <a:pt x="1549400" y="2247900"/>
                    </a:cubicBezTo>
                    <a:cubicBezTo>
                      <a:pt x="1549400" y="2235200"/>
                      <a:pt x="1536700" y="2235200"/>
                      <a:pt x="1536700" y="2222500"/>
                    </a:cubicBezTo>
                    <a:lnTo>
                      <a:pt x="1612900" y="1409700"/>
                    </a:lnTo>
                    <a:lnTo>
                      <a:pt x="1676400" y="965200"/>
                    </a:lnTo>
                    <a:close/>
                    <a:moveTo>
                      <a:pt x="3162300" y="0"/>
                    </a:moveTo>
                    <a:cubicBezTo>
                      <a:pt x="3048000" y="0"/>
                      <a:pt x="2946400" y="88900"/>
                      <a:pt x="2946400" y="215900"/>
                    </a:cubicBezTo>
                    <a:lnTo>
                      <a:pt x="2946400" y="279400"/>
                    </a:lnTo>
                    <a:cubicBezTo>
                      <a:pt x="2946400" y="393700"/>
                      <a:pt x="3048000" y="495300"/>
                      <a:pt x="3162300" y="495300"/>
                    </a:cubicBezTo>
                    <a:cubicBezTo>
                      <a:pt x="3276600" y="495300"/>
                      <a:pt x="3378200" y="393700"/>
                      <a:pt x="3378200" y="279400"/>
                    </a:cubicBezTo>
                    <a:lnTo>
                      <a:pt x="3378200" y="215900"/>
                    </a:lnTo>
                    <a:cubicBezTo>
                      <a:pt x="3378200" y="88900"/>
                      <a:pt x="3276600" y="0"/>
                      <a:pt x="3162300" y="0"/>
                    </a:cubicBezTo>
                    <a:close/>
                    <a:moveTo>
                      <a:pt x="2946400" y="965200"/>
                    </a:moveTo>
                    <a:cubicBezTo>
                      <a:pt x="2946400" y="965200"/>
                      <a:pt x="2933700" y="952500"/>
                      <a:pt x="2933700" y="965200"/>
                    </a:cubicBezTo>
                    <a:lnTo>
                      <a:pt x="2781300" y="1320800"/>
                    </a:lnTo>
                    <a:cubicBezTo>
                      <a:pt x="2755900" y="1371600"/>
                      <a:pt x="2705100" y="1409700"/>
                      <a:pt x="2641600" y="1409700"/>
                    </a:cubicBezTo>
                    <a:lnTo>
                      <a:pt x="2578100" y="1409700"/>
                    </a:lnTo>
                    <a:cubicBezTo>
                      <a:pt x="2565400" y="1409700"/>
                      <a:pt x="2552700" y="1409700"/>
                      <a:pt x="2552700" y="1397000"/>
                    </a:cubicBezTo>
                    <a:cubicBezTo>
                      <a:pt x="2540000" y="1384300"/>
                      <a:pt x="2540000" y="1371600"/>
                      <a:pt x="2552700" y="1358900"/>
                    </a:cubicBezTo>
                    <a:lnTo>
                      <a:pt x="2743200" y="914400"/>
                    </a:lnTo>
                    <a:lnTo>
                      <a:pt x="2806700" y="736600"/>
                    </a:lnTo>
                    <a:cubicBezTo>
                      <a:pt x="2857500" y="635000"/>
                      <a:pt x="2959100" y="558800"/>
                      <a:pt x="3073400" y="558800"/>
                    </a:cubicBezTo>
                    <a:lnTo>
                      <a:pt x="3251200" y="558800"/>
                    </a:lnTo>
                    <a:cubicBezTo>
                      <a:pt x="3365500" y="558800"/>
                      <a:pt x="3467100" y="635000"/>
                      <a:pt x="3517900" y="736600"/>
                    </a:cubicBezTo>
                    <a:lnTo>
                      <a:pt x="3581400" y="914400"/>
                    </a:lnTo>
                    <a:lnTo>
                      <a:pt x="3771900" y="1358900"/>
                    </a:lnTo>
                    <a:cubicBezTo>
                      <a:pt x="3784600" y="1371600"/>
                      <a:pt x="3784600" y="1384300"/>
                      <a:pt x="3771900" y="1397000"/>
                    </a:cubicBezTo>
                    <a:cubicBezTo>
                      <a:pt x="3771900" y="1409700"/>
                      <a:pt x="3759200" y="1409700"/>
                      <a:pt x="3746500" y="1409700"/>
                    </a:cubicBezTo>
                    <a:lnTo>
                      <a:pt x="3683000" y="1409700"/>
                    </a:lnTo>
                    <a:cubicBezTo>
                      <a:pt x="3619500" y="1409700"/>
                      <a:pt x="3568700" y="1371600"/>
                      <a:pt x="3543300" y="1320800"/>
                    </a:cubicBezTo>
                    <a:lnTo>
                      <a:pt x="3390900" y="965200"/>
                    </a:lnTo>
                    <a:cubicBezTo>
                      <a:pt x="3390900" y="952500"/>
                      <a:pt x="3378200" y="965200"/>
                      <a:pt x="3378200" y="965200"/>
                    </a:cubicBezTo>
                    <a:lnTo>
                      <a:pt x="3441700" y="1409700"/>
                    </a:lnTo>
                    <a:lnTo>
                      <a:pt x="3517900" y="2222500"/>
                    </a:lnTo>
                    <a:cubicBezTo>
                      <a:pt x="3517900" y="2235200"/>
                      <a:pt x="3505200" y="2235200"/>
                      <a:pt x="3505200" y="2247900"/>
                    </a:cubicBezTo>
                    <a:cubicBezTo>
                      <a:pt x="3492500" y="2247900"/>
                      <a:pt x="3492500" y="2260600"/>
                      <a:pt x="3479800" y="2260600"/>
                    </a:cubicBezTo>
                    <a:lnTo>
                      <a:pt x="3429000" y="2260600"/>
                    </a:lnTo>
                    <a:cubicBezTo>
                      <a:pt x="3352800" y="2260600"/>
                      <a:pt x="3289300" y="2209800"/>
                      <a:pt x="3289300" y="2133600"/>
                    </a:cubicBezTo>
                    <a:lnTo>
                      <a:pt x="3175000" y="1447800"/>
                    </a:lnTo>
                    <a:cubicBezTo>
                      <a:pt x="3162300" y="1447800"/>
                      <a:pt x="3162300" y="1447800"/>
                      <a:pt x="3149600" y="1447800"/>
                    </a:cubicBezTo>
                    <a:lnTo>
                      <a:pt x="3035300" y="2133600"/>
                    </a:lnTo>
                    <a:cubicBezTo>
                      <a:pt x="3035300" y="2209800"/>
                      <a:pt x="2971800" y="2260600"/>
                      <a:pt x="2895600" y="2260600"/>
                    </a:cubicBezTo>
                    <a:lnTo>
                      <a:pt x="2844800" y="2260600"/>
                    </a:lnTo>
                    <a:cubicBezTo>
                      <a:pt x="2832100" y="2260600"/>
                      <a:pt x="2832100" y="2247900"/>
                      <a:pt x="2819400" y="2247900"/>
                    </a:cubicBezTo>
                    <a:cubicBezTo>
                      <a:pt x="2819400" y="2235200"/>
                      <a:pt x="2806700" y="2235200"/>
                      <a:pt x="2806700" y="2222500"/>
                    </a:cubicBezTo>
                    <a:lnTo>
                      <a:pt x="2882900" y="1409700"/>
                    </a:lnTo>
                    <a:lnTo>
                      <a:pt x="2946400" y="965200"/>
                    </a:lnTo>
                    <a:close/>
                    <a:moveTo>
                      <a:pt x="4432300" y="0"/>
                    </a:moveTo>
                    <a:cubicBezTo>
                      <a:pt x="4318000" y="0"/>
                      <a:pt x="4216400" y="88900"/>
                      <a:pt x="4216400" y="215900"/>
                    </a:cubicBezTo>
                    <a:lnTo>
                      <a:pt x="4216400" y="279400"/>
                    </a:lnTo>
                    <a:cubicBezTo>
                      <a:pt x="4216400" y="393700"/>
                      <a:pt x="4318000" y="495300"/>
                      <a:pt x="4432300" y="495300"/>
                    </a:cubicBezTo>
                    <a:cubicBezTo>
                      <a:pt x="4546600" y="495300"/>
                      <a:pt x="4648200" y="393700"/>
                      <a:pt x="4648200" y="279400"/>
                    </a:cubicBezTo>
                    <a:lnTo>
                      <a:pt x="4648200" y="215900"/>
                    </a:lnTo>
                    <a:cubicBezTo>
                      <a:pt x="4648200" y="88900"/>
                      <a:pt x="4546600" y="0"/>
                      <a:pt x="4432300" y="0"/>
                    </a:cubicBezTo>
                    <a:close/>
                    <a:moveTo>
                      <a:pt x="4216400" y="965200"/>
                    </a:moveTo>
                    <a:cubicBezTo>
                      <a:pt x="4216400" y="965200"/>
                      <a:pt x="4203700" y="952500"/>
                      <a:pt x="4203700" y="965200"/>
                    </a:cubicBezTo>
                    <a:lnTo>
                      <a:pt x="4051300" y="1320800"/>
                    </a:lnTo>
                    <a:cubicBezTo>
                      <a:pt x="4025900" y="1371600"/>
                      <a:pt x="3975100" y="1409700"/>
                      <a:pt x="3911600" y="1409700"/>
                    </a:cubicBezTo>
                    <a:lnTo>
                      <a:pt x="3848100" y="1409700"/>
                    </a:lnTo>
                    <a:cubicBezTo>
                      <a:pt x="3835400" y="1409700"/>
                      <a:pt x="3822700" y="1409700"/>
                      <a:pt x="3822700" y="1397000"/>
                    </a:cubicBezTo>
                    <a:cubicBezTo>
                      <a:pt x="3810000" y="1384300"/>
                      <a:pt x="3810000" y="1371600"/>
                      <a:pt x="3822700" y="1358900"/>
                    </a:cubicBezTo>
                    <a:lnTo>
                      <a:pt x="4013200" y="914400"/>
                    </a:lnTo>
                    <a:lnTo>
                      <a:pt x="4076700" y="736600"/>
                    </a:lnTo>
                    <a:cubicBezTo>
                      <a:pt x="4127500" y="635000"/>
                      <a:pt x="4229100" y="558800"/>
                      <a:pt x="4343400" y="558800"/>
                    </a:cubicBezTo>
                    <a:lnTo>
                      <a:pt x="4521200" y="558800"/>
                    </a:lnTo>
                    <a:cubicBezTo>
                      <a:pt x="4635500" y="558800"/>
                      <a:pt x="4737100" y="635000"/>
                      <a:pt x="4787900" y="736600"/>
                    </a:cubicBezTo>
                    <a:lnTo>
                      <a:pt x="4851400" y="914400"/>
                    </a:lnTo>
                    <a:lnTo>
                      <a:pt x="5041900" y="1358900"/>
                    </a:lnTo>
                    <a:cubicBezTo>
                      <a:pt x="5054600" y="1371600"/>
                      <a:pt x="5054600" y="1384300"/>
                      <a:pt x="5041900" y="1397000"/>
                    </a:cubicBezTo>
                    <a:cubicBezTo>
                      <a:pt x="5041900" y="1409700"/>
                      <a:pt x="5029200" y="1409700"/>
                      <a:pt x="5016500" y="1409700"/>
                    </a:cubicBezTo>
                    <a:lnTo>
                      <a:pt x="4953000" y="1409700"/>
                    </a:lnTo>
                    <a:cubicBezTo>
                      <a:pt x="4889500" y="1409700"/>
                      <a:pt x="4838700" y="1371600"/>
                      <a:pt x="4813300" y="1320800"/>
                    </a:cubicBezTo>
                    <a:lnTo>
                      <a:pt x="4660900" y="965200"/>
                    </a:lnTo>
                    <a:cubicBezTo>
                      <a:pt x="4660900" y="952500"/>
                      <a:pt x="4648200" y="965200"/>
                      <a:pt x="4648200" y="965200"/>
                    </a:cubicBezTo>
                    <a:lnTo>
                      <a:pt x="4711700" y="1409700"/>
                    </a:lnTo>
                    <a:lnTo>
                      <a:pt x="4787900" y="2222500"/>
                    </a:lnTo>
                    <a:cubicBezTo>
                      <a:pt x="4787900" y="2235200"/>
                      <a:pt x="4775200" y="2235200"/>
                      <a:pt x="4775200" y="2247900"/>
                    </a:cubicBezTo>
                    <a:cubicBezTo>
                      <a:pt x="4762500" y="2247900"/>
                      <a:pt x="4762500" y="2260600"/>
                      <a:pt x="4749800" y="2260600"/>
                    </a:cubicBezTo>
                    <a:lnTo>
                      <a:pt x="4699000" y="2260600"/>
                    </a:lnTo>
                    <a:cubicBezTo>
                      <a:pt x="4622800" y="2260600"/>
                      <a:pt x="4559300" y="2209800"/>
                      <a:pt x="4559300" y="2133600"/>
                    </a:cubicBezTo>
                    <a:lnTo>
                      <a:pt x="4445000" y="1447800"/>
                    </a:lnTo>
                    <a:cubicBezTo>
                      <a:pt x="4432300" y="1447800"/>
                      <a:pt x="4432300" y="1447800"/>
                      <a:pt x="4419600" y="1447800"/>
                    </a:cubicBezTo>
                    <a:lnTo>
                      <a:pt x="4305300" y="2133600"/>
                    </a:lnTo>
                    <a:cubicBezTo>
                      <a:pt x="4305300" y="2209800"/>
                      <a:pt x="4241800" y="2260600"/>
                      <a:pt x="4165600" y="2260600"/>
                    </a:cubicBezTo>
                    <a:lnTo>
                      <a:pt x="4114800" y="2260600"/>
                    </a:lnTo>
                    <a:cubicBezTo>
                      <a:pt x="4102100" y="2260600"/>
                      <a:pt x="4102100" y="2247900"/>
                      <a:pt x="4089400" y="2247900"/>
                    </a:cubicBezTo>
                    <a:cubicBezTo>
                      <a:pt x="4089400" y="2235200"/>
                      <a:pt x="4076700" y="2235200"/>
                      <a:pt x="4076700" y="2222500"/>
                    </a:cubicBezTo>
                    <a:lnTo>
                      <a:pt x="4152900" y="1409700"/>
                    </a:lnTo>
                    <a:lnTo>
                      <a:pt x="4216400" y="965200"/>
                    </a:lnTo>
                    <a:close/>
                    <a:moveTo>
                      <a:pt x="5702300" y="0"/>
                    </a:moveTo>
                    <a:cubicBezTo>
                      <a:pt x="5588000" y="0"/>
                      <a:pt x="5486400" y="88900"/>
                      <a:pt x="5486400" y="215900"/>
                    </a:cubicBezTo>
                    <a:lnTo>
                      <a:pt x="5486400" y="279400"/>
                    </a:lnTo>
                    <a:cubicBezTo>
                      <a:pt x="5486400" y="393700"/>
                      <a:pt x="5588000" y="495300"/>
                      <a:pt x="5702300" y="495300"/>
                    </a:cubicBezTo>
                    <a:cubicBezTo>
                      <a:pt x="5816600" y="495300"/>
                      <a:pt x="5918200" y="393700"/>
                      <a:pt x="5918200" y="279400"/>
                    </a:cubicBezTo>
                    <a:lnTo>
                      <a:pt x="5918200" y="215900"/>
                    </a:lnTo>
                    <a:cubicBezTo>
                      <a:pt x="5918200" y="88900"/>
                      <a:pt x="5816600" y="0"/>
                      <a:pt x="5702300" y="0"/>
                    </a:cubicBezTo>
                    <a:close/>
                    <a:moveTo>
                      <a:pt x="5486400" y="965200"/>
                    </a:moveTo>
                    <a:cubicBezTo>
                      <a:pt x="5486400" y="965200"/>
                      <a:pt x="5473700" y="952500"/>
                      <a:pt x="5473700" y="965200"/>
                    </a:cubicBezTo>
                    <a:lnTo>
                      <a:pt x="5321300" y="1320800"/>
                    </a:lnTo>
                    <a:cubicBezTo>
                      <a:pt x="5295900" y="1371600"/>
                      <a:pt x="5245100" y="1409700"/>
                      <a:pt x="5181600" y="1409700"/>
                    </a:cubicBezTo>
                    <a:lnTo>
                      <a:pt x="5118100" y="1409700"/>
                    </a:lnTo>
                    <a:cubicBezTo>
                      <a:pt x="5105400" y="1409700"/>
                      <a:pt x="5092700" y="1409700"/>
                      <a:pt x="5092700" y="1397000"/>
                    </a:cubicBezTo>
                    <a:cubicBezTo>
                      <a:pt x="5080000" y="1384300"/>
                      <a:pt x="5080000" y="1371600"/>
                      <a:pt x="5092700" y="1358900"/>
                    </a:cubicBezTo>
                    <a:lnTo>
                      <a:pt x="5283200" y="914400"/>
                    </a:lnTo>
                    <a:lnTo>
                      <a:pt x="5346700" y="736600"/>
                    </a:lnTo>
                    <a:cubicBezTo>
                      <a:pt x="5397500" y="635000"/>
                      <a:pt x="5499100" y="558800"/>
                      <a:pt x="5613400" y="558800"/>
                    </a:cubicBezTo>
                    <a:lnTo>
                      <a:pt x="5791200" y="558800"/>
                    </a:lnTo>
                    <a:cubicBezTo>
                      <a:pt x="5905500" y="558800"/>
                      <a:pt x="6007100" y="635000"/>
                      <a:pt x="6057900" y="736600"/>
                    </a:cubicBezTo>
                    <a:lnTo>
                      <a:pt x="6121400" y="914400"/>
                    </a:lnTo>
                    <a:lnTo>
                      <a:pt x="6311900" y="1358900"/>
                    </a:lnTo>
                    <a:cubicBezTo>
                      <a:pt x="6324600" y="1371600"/>
                      <a:pt x="6324600" y="1384300"/>
                      <a:pt x="6311900" y="1397000"/>
                    </a:cubicBezTo>
                    <a:cubicBezTo>
                      <a:pt x="6311900" y="1409700"/>
                      <a:pt x="6299200" y="1409700"/>
                      <a:pt x="6286500" y="1409700"/>
                    </a:cubicBezTo>
                    <a:lnTo>
                      <a:pt x="6223000" y="1409700"/>
                    </a:lnTo>
                    <a:cubicBezTo>
                      <a:pt x="6159500" y="1409700"/>
                      <a:pt x="6108700" y="1371600"/>
                      <a:pt x="6083300" y="1320800"/>
                    </a:cubicBezTo>
                    <a:lnTo>
                      <a:pt x="5930900" y="965200"/>
                    </a:lnTo>
                    <a:cubicBezTo>
                      <a:pt x="5930900" y="952500"/>
                      <a:pt x="5918200" y="965200"/>
                      <a:pt x="5918200" y="965200"/>
                    </a:cubicBezTo>
                    <a:lnTo>
                      <a:pt x="5981700" y="1409700"/>
                    </a:lnTo>
                    <a:lnTo>
                      <a:pt x="6057900" y="2222500"/>
                    </a:lnTo>
                    <a:cubicBezTo>
                      <a:pt x="6057900" y="2235200"/>
                      <a:pt x="6045200" y="2235200"/>
                      <a:pt x="6045200" y="2247900"/>
                    </a:cubicBezTo>
                    <a:cubicBezTo>
                      <a:pt x="6032500" y="2247900"/>
                      <a:pt x="6032500" y="2260600"/>
                      <a:pt x="6019800" y="2260600"/>
                    </a:cubicBezTo>
                    <a:lnTo>
                      <a:pt x="5969000" y="2260600"/>
                    </a:lnTo>
                    <a:cubicBezTo>
                      <a:pt x="5892800" y="2260600"/>
                      <a:pt x="5829300" y="2209800"/>
                      <a:pt x="5829300" y="2133600"/>
                    </a:cubicBezTo>
                    <a:lnTo>
                      <a:pt x="5715000" y="1447800"/>
                    </a:lnTo>
                    <a:cubicBezTo>
                      <a:pt x="5702300" y="1447800"/>
                      <a:pt x="5702300" y="1447800"/>
                      <a:pt x="5689600" y="1447800"/>
                    </a:cubicBezTo>
                    <a:lnTo>
                      <a:pt x="5575300" y="2133600"/>
                    </a:lnTo>
                    <a:cubicBezTo>
                      <a:pt x="5575300" y="2209800"/>
                      <a:pt x="5511800" y="2260600"/>
                      <a:pt x="5435600" y="2260600"/>
                    </a:cubicBezTo>
                    <a:lnTo>
                      <a:pt x="5384800" y="2260600"/>
                    </a:lnTo>
                    <a:cubicBezTo>
                      <a:pt x="5372100" y="2260600"/>
                      <a:pt x="5372100" y="2247900"/>
                      <a:pt x="5359400" y="2247900"/>
                    </a:cubicBezTo>
                    <a:cubicBezTo>
                      <a:pt x="5359400" y="2235200"/>
                      <a:pt x="5346700" y="2235200"/>
                      <a:pt x="5346700" y="2222500"/>
                    </a:cubicBezTo>
                    <a:lnTo>
                      <a:pt x="5422900" y="1409700"/>
                    </a:lnTo>
                    <a:lnTo>
                      <a:pt x="5486400" y="965200"/>
                    </a:lnTo>
                    <a:close/>
                    <a:moveTo>
                      <a:pt x="6972300" y="0"/>
                    </a:moveTo>
                    <a:cubicBezTo>
                      <a:pt x="6858000" y="0"/>
                      <a:pt x="6756400" y="88900"/>
                      <a:pt x="6756400" y="215900"/>
                    </a:cubicBezTo>
                    <a:lnTo>
                      <a:pt x="6756400" y="279400"/>
                    </a:lnTo>
                    <a:cubicBezTo>
                      <a:pt x="6756400" y="393700"/>
                      <a:pt x="6858000" y="495300"/>
                      <a:pt x="6972300" y="495300"/>
                    </a:cubicBezTo>
                    <a:cubicBezTo>
                      <a:pt x="7086600" y="495300"/>
                      <a:pt x="7188200" y="393700"/>
                      <a:pt x="7188200" y="279400"/>
                    </a:cubicBezTo>
                    <a:lnTo>
                      <a:pt x="7188200" y="215900"/>
                    </a:lnTo>
                    <a:cubicBezTo>
                      <a:pt x="7188200" y="88900"/>
                      <a:pt x="7086600" y="0"/>
                      <a:pt x="6972300" y="0"/>
                    </a:cubicBezTo>
                    <a:close/>
                    <a:moveTo>
                      <a:pt x="6756400" y="965200"/>
                    </a:moveTo>
                    <a:cubicBezTo>
                      <a:pt x="6756400" y="965200"/>
                      <a:pt x="6743700" y="952500"/>
                      <a:pt x="6743700" y="965200"/>
                    </a:cubicBezTo>
                    <a:lnTo>
                      <a:pt x="6591300" y="1320800"/>
                    </a:lnTo>
                    <a:cubicBezTo>
                      <a:pt x="6565900" y="1371600"/>
                      <a:pt x="6515100" y="1409700"/>
                      <a:pt x="6451600" y="1409700"/>
                    </a:cubicBezTo>
                    <a:lnTo>
                      <a:pt x="6388100" y="1409700"/>
                    </a:lnTo>
                    <a:cubicBezTo>
                      <a:pt x="6375400" y="1409700"/>
                      <a:pt x="6362700" y="1409700"/>
                      <a:pt x="6362700" y="1397000"/>
                    </a:cubicBezTo>
                    <a:cubicBezTo>
                      <a:pt x="6350000" y="1384300"/>
                      <a:pt x="6350000" y="1371600"/>
                      <a:pt x="6362700" y="1358900"/>
                    </a:cubicBezTo>
                    <a:lnTo>
                      <a:pt x="6553200" y="914400"/>
                    </a:lnTo>
                    <a:lnTo>
                      <a:pt x="6616700" y="736600"/>
                    </a:lnTo>
                    <a:cubicBezTo>
                      <a:pt x="6667500" y="635000"/>
                      <a:pt x="6769100" y="558800"/>
                      <a:pt x="6883400" y="558800"/>
                    </a:cubicBezTo>
                    <a:lnTo>
                      <a:pt x="7061200" y="558800"/>
                    </a:lnTo>
                    <a:cubicBezTo>
                      <a:pt x="7175500" y="558800"/>
                      <a:pt x="7277100" y="635000"/>
                      <a:pt x="7327900" y="736600"/>
                    </a:cubicBezTo>
                    <a:lnTo>
                      <a:pt x="7391400" y="914400"/>
                    </a:lnTo>
                    <a:lnTo>
                      <a:pt x="7581900" y="1358900"/>
                    </a:lnTo>
                    <a:cubicBezTo>
                      <a:pt x="7594600" y="1371600"/>
                      <a:pt x="7594600" y="1384300"/>
                      <a:pt x="7581900" y="1397000"/>
                    </a:cubicBezTo>
                    <a:cubicBezTo>
                      <a:pt x="7581900" y="1409700"/>
                      <a:pt x="7569200" y="1409700"/>
                      <a:pt x="7556500" y="1409700"/>
                    </a:cubicBezTo>
                    <a:lnTo>
                      <a:pt x="7493000" y="1409700"/>
                    </a:lnTo>
                    <a:cubicBezTo>
                      <a:pt x="7429500" y="1409700"/>
                      <a:pt x="7378700" y="1371600"/>
                      <a:pt x="7353300" y="1320800"/>
                    </a:cubicBezTo>
                    <a:lnTo>
                      <a:pt x="7200900" y="965200"/>
                    </a:lnTo>
                    <a:cubicBezTo>
                      <a:pt x="7200900" y="952500"/>
                      <a:pt x="7188200" y="965200"/>
                      <a:pt x="7188200" y="965200"/>
                    </a:cubicBezTo>
                    <a:lnTo>
                      <a:pt x="7251700" y="1409700"/>
                    </a:lnTo>
                    <a:lnTo>
                      <a:pt x="7327900" y="2222500"/>
                    </a:lnTo>
                    <a:cubicBezTo>
                      <a:pt x="7327900" y="2235200"/>
                      <a:pt x="7315200" y="2235200"/>
                      <a:pt x="7315200" y="2247900"/>
                    </a:cubicBezTo>
                    <a:cubicBezTo>
                      <a:pt x="7302500" y="2247900"/>
                      <a:pt x="7302500" y="2260600"/>
                      <a:pt x="7289800" y="2260600"/>
                    </a:cubicBezTo>
                    <a:lnTo>
                      <a:pt x="7239000" y="2260600"/>
                    </a:lnTo>
                    <a:cubicBezTo>
                      <a:pt x="7162800" y="2260600"/>
                      <a:pt x="7099300" y="2209800"/>
                      <a:pt x="7099300" y="2133600"/>
                    </a:cubicBezTo>
                    <a:lnTo>
                      <a:pt x="6985000" y="1447800"/>
                    </a:lnTo>
                    <a:cubicBezTo>
                      <a:pt x="6972300" y="1447800"/>
                      <a:pt x="6972300" y="1447800"/>
                      <a:pt x="6959600" y="1447800"/>
                    </a:cubicBezTo>
                    <a:lnTo>
                      <a:pt x="6845300" y="2133600"/>
                    </a:lnTo>
                    <a:cubicBezTo>
                      <a:pt x="6845300" y="2209800"/>
                      <a:pt x="6781800" y="2260600"/>
                      <a:pt x="6705600" y="2260600"/>
                    </a:cubicBezTo>
                    <a:lnTo>
                      <a:pt x="6654800" y="2260600"/>
                    </a:lnTo>
                    <a:cubicBezTo>
                      <a:pt x="6642100" y="2260600"/>
                      <a:pt x="6642100" y="2247900"/>
                      <a:pt x="6629400" y="2247900"/>
                    </a:cubicBezTo>
                    <a:cubicBezTo>
                      <a:pt x="6629400" y="2235200"/>
                      <a:pt x="6616700" y="2235200"/>
                      <a:pt x="6616700" y="2222500"/>
                    </a:cubicBezTo>
                    <a:lnTo>
                      <a:pt x="6692900" y="1409700"/>
                    </a:lnTo>
                    <a:lnTo>
                      <a:pt x="6756400" y="965200"/>
                    </a:lnTo>
                    <a:close/>
                    <a:moveTo>
                      <a:pt x="8242300" y="0"/>
                    </a:moveTo>
                    <a:cubicBezTo>
                      <a:pt x="8128000" y="0"/>
                      <a:pt x="8026400" y="88900"/>
                      <a:pt x="8026400" y="215900"/>
                    </a:cubicBezTo>
                    <a:lnTo>
                      <a:pt x="8026400" y="279400"/>
                    </a:lnTo>
                    <a:cubicBezTo>
                      <a:pt x="8026400" y="393700"/>
                      <a:pt x="8128000" y="495300"/>
                      <a:pt x="8242300" y="495300"/>
                    </a:cubicBezTo>
                    <a:cubicBezTo>
                      <a:pt x="8356600" y="495300"/>
                      <a:pt x="8458200" y="393700"/>
                      <a:pt x="8458200" y="279400"/>
                    </a:cubicBezTo>
                    <a:lnTo>
                      <a:pt x="8458200" y="215900"/>
                    </a:lnTo>
                    <a:cubicBezTo>
                      <a:pt x="8458200" y="88900"/>
                      <a:pt x="8356600" y="0"/>
                      <a:pt x="8242300" y="0"/>
                    </a:cubicBezTo>
                    <a:close/>
                    <a:moveTo>
                      <a:pt x="8026400" y="965200"/>
                    </a:moveTo>
                    <a:cubicBezTo>
                      <a:pt x="8026400" y="965200"/>
                      <a:pt x="8013700" y="952500"/>
                      <a:pt x="8013700" y="965200"/>
                    </a:cubicBezTo>
                    <a:lnTo>
                      <a:pt x="7861300" y="1320800"/>
                    </a:lnTo>
                    <a:cubicBezTo>
                      <a:pt x="7835900" y="1371600"/>
                      <a:pt x="7785100" y="1409700"/>
                      <a:pt x="7721600" y="1409700"/>
                    </a:cubicBezTo>
                    <a:lnTo>
                      <a:pt x="7658100" y="1409700"/>
                    </a:lnTo>
                    <a:cubicBezTo>
                      <a:pt x="7645400" y="1409700"/>
                      <a:pt x="7632700" y="1409700"/>
                      <a:pt x="7632700" y="1397000"/>
                    </a:cubicBezTo>
                    <a:cubicBezTo>
                      <a:pt x="7620000" y="1384300"/>
                      <a:pt x="7620000" y="1371600"/>
                      <a:pt x="7632700" y="1358900"/>
                    </a:cubicBezTo>
                    <a:lnTo>
                      <a:pt x="7823200" y="914400"/>
                    </a:lnTo>
                    <a:lnTo>
                      <a:pt x="7886700" y="736600"/>
                    </a:lnTo>
                    <a:cubicBezTo>
                      <a:pt x="7937500" y="635000"/>
                      <a:pt x="8039100" y="558800"/>
                      <a:pt x="8153400" y="558800"/>
                    </a:cubicBezTo>
                    <a:lnTo>
                      <a:pt x="8331200" y="558800"/>
                    </a:lnTo>
                    <a:cubicBezTo>
                      <a:pt x="8445500" y="558800"/>
                      <a:pt x="8547100" y="635000"/>
                      <a:pt x="8597900" y="736600"/>
                    </a:cubicBezTo>
                    <a:lnTo>
                      <a:pt x="8661400" y="914400"/>
                    </a:lnTo>
                    <a:lnTo>
                      <a:pt x="8851900" y="1358900"/>
                    </a:lnTo>
                    <a:cubicBezTo>
                      <a:pt x="8864600" y="1371600"/>
                      <a:pt x="8864600" y="1384300"/>
                      <a:pt x="8851900" y="1397000"/>
                    </a:cubicBezTo>
                    <a:cubicBezTo>
                      <a:pt x="8851900" y="1409700"/>
                      <a:pt x="8839200" y="1409700"/>
                      <a:pt x="8826500" y="1409700"/>
                    </a:cubicBezTo>
                    <a:lnTo>
                      <a:pt x="8763000" y="1409700"/>
                    </a:lnTo>
                    <a:cubicBezTo>
                      <a:pt x="8699500" y="1409700"/>
                      <a:pt x="8648700" y="1371600"/>
                      <a:pt x="8623300" y="1320800"/>
                    </a:cubicBezTo>
                    <a:lnTo>
                      <a:pt x="8470900" y="965200"/>
                    </a:lnTo>
                    <a:cubicBezTo>
                      <a:pt x="8470900" y="952500"/>
                      <a:pt x="8458200" y="965200"/>
                      <a:pt x="8458200" y="965200"/>
                    </a:cubicBezTo>
                    <a:lnTo>
                      <a:pt x="8521700" y="1409700"/>
                    </a:lnTo>
                    <a:lnTo>
                      <a:pt x="8597900" y="2222500"/>
                    </a:lnTo>
                    <a:cubicBezTo>
                      <a:pt x="8597900" y="2235200"/>
                      <a:pt x="8585200" y="2235200"/>
                      <a:pt x="8585200" y="2247900"/>
                    </a:cubicBezTo>
                    <a:cubicBezTo>
                      <a:pt x="8572500" y="2247900"/>
                      <a:pt x="8572500" y="2260600"/>
                      <a:pt x="8559800" y="2260600"/>
                    </a:cubicBezTo>
                    <a:lnTo>
                      <a:pt x="8509000" y="2260600"/>
                    </a:lnTo>
                    <a:cubicBezTo>
                      <a:pt x="8432800" y="2260600"/>
                      <a:pt x="8369300" y="2209800"/>
                      <a:pt x="8369300" y="2133600"/>
                    </a:cubicBezTo>
                    <a:lnTo>
                      <a:pt x="8255000" y="1447800"/>
                    </a:lnTo>
                    <a:cubicBezTo>
                      <a:pt x="8242300" y="1447800"/>
                      <a:pt x="8242300" y="1447800"/>
                      <a:pt x="8229600" y="1447800"/>
                    </a:cubicBezTo>
                    <a:lnTo>
                      <a:pt x="8115300" y="2133600"/>
                    </a:lnTo>
                    <a:cubicBezTo>
                      <a:pt x="8115300" y="2209800"/>
                      <a:pt x="8051800" y="2260600"/>
                      <a:pt x="7975600" y="2260600"/>
                    </a:cubicBezTo>
                    <a:lnTo>
                      <a:pt x="7924800" y="2260600"/>
                    </a:lnTo>
                    <a:cubicBezTo>
                      <a:pt x="7912100" y="2260600"/>
                      <a:pt x="7912100" y="2247900"/>
                      <a:pt x="7899400" y="2247900"/>
                    </a:cubicBezTo>
                    <a:cubicBezTo>
                      <a:pt x="7899400" y="2235200"/>
                      <a:pt x="7886700" y="2235200"/>
                      <a:pt x="7886700" y="2222500"/>
                    </a:cubicBezTo>
                    <a:lnTo>
                      <a:pt x="7962900" y="1409700"/>
                    </a:lnTo>
                    <a:lnTo>
                      <a:pt x="8026400" y="965200"/>
                    </a:lnTo>
                    <a:close/>
                  </a:path>
                </a:pathLst>
              </a:custGeom>
              <a:solidFill>
                <a:srgbClr val="A6A6A6"/>
              </a:solidFill>
            </p:spPr>
            <p:txBody>
              <a:bodyPr/>
              <a:lstStyle/>
              <a:p>
                <a:endParaRPr lang="en-CA"/>
              </a:p>
            </p:txBody>
          </p:sp>
        </p:grpSp>
      </p:grpSp>
      <p:grpSp>
        <p:nvGrpSpPr>
          <p:cNvPr id="6" name="Group 6"/>
          <p:cNvGrpSpPr/>
          <p:nvPr/>
        </p:nvGrpSpPr>
        <p:grpSpPr>
          <a:xfrm>
            <a:off x="10224559" y="1136396"/>
            <a:ext cx="6591578" cy="3086100"/>
            <a:chOff x="0" y="0"/>
            <a:chExt cx="1736053" cy="812800"/>
          </a:xfrm>
        </p:grpSpPr>
        <p:sp>
          <p:nvSpPr>
            <p:cNvPr id="7" name="Freeform 7"/>
            <p:cNvSpPr/>
            <p:nvPr/>
          </p:nvSpPr>
          <p:spPr>
            <a:xfrm>
              <a:off x="0" y="0"/>
              <a:ext cx="1736053" cy="812800"/>
            </a:xfrm>
            <a:custGeom>
              <a:avLst/>
              <a:gdLst/>
              <a:ahLst/>
              <a:cxnLst/>
              <a:rect l="l" t="t" r="r" b="b"/>
              <a:pathLst>
                <a:path w="1736053" h="812800">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p:spPr>
          <p:txBody>
            <a:bodyPr/>
            <a:lstStyle/>
            <a:p>
              <a:endParaRPr lang="en-CA"/>
            </a:p>
          </p:txBody>
        </p:sp>
        <p:sp>
          <p:nvSpPr>
            <p:cNvPr id="8" name="TextBox 8"/>
            <p:cNvSpPr txBox="1"/>
            <p:nvPr/>
          </p:nvSpPr>
          <p:spPr>
            <a:xfrm>
              <a:off x="0" y="-38100"/>
              <a:ext cx="1736053"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912593" y="8556278"/>
            <a:ext cx="6155434" cy="6155434"/>
          </a:xfrm>
          <a:custGeom>
            <a:avLst/>
            <a:gdLst/>
            <a:ahLst/>
            <a:cxnLst/>
            <a:rect l="l" t="t" r="r" b="b"/>
            <a:pathLst>
              <a:path w="6155434" h="6155434">
                <a:moveTo>
                  <a:pt x="0" y="0"/>
                </a:moveTo>
                <a:lnTo>
                  <a:pt x="6155434" y="0"/>
                </a:lnTo>
                <a:lnTo>
                  <a:pt x="6155434" y="6155434"/>
                </a:lnTo>
                <a:lnTo>
                  <a:pt x="0" y="6155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10" name="Group 10"/>
          <p:cNvGrpSpPr/>
          <p:nvPr/>
        </p:nvGrpSpPr>
        <p:grpSpPr>
          <a:xfrm>
            <a:off x="10224559" y="4903569"/>
            <a:ext cx="6591578" cy="4895424"/>
            <a:chOff x="0" y="0"/>
            <a:chExt cx="1736053" cy="1289330"/>
          </a:xfrm>
        </p:grpSpPr>
        <p:sp>
          <p:nvSpPr>
            <p:cNvPr id="11" name="Freeform 11"/>
            <p:cNvSpPr/>
            <p:nvPr/>
          </p:nvSpPr>
          <p:spPr>
            <a:xfrm>
              <a:off x="0" y="0"/>
              <a:ext cx="1736053" cy="1289330"/>
            </a:xfrm>
            <a:custGeom>
              <a:avLst/>
              <a:gdLst/>
              <a:ahLst/>
              <a:cxnLst/>
              <a:rect l="l" t="t" r="r" b="b"/>
              <a:pathLst>
                <a:path w="1736053" h="1289330">
                  <a:moveTo>
                    <a:pt x="59900" y="0"/>
                  </a:moveTo>
                  <a:lnTo>
                    <a:pt x="1676153" y="0"/>
                  </a:lnTo>
                  <a:cubicBezTo>
                    <a:pt x="1709235" y="0"/>
                    <a:pt x="1736053" y="26818"/>
                    <a:pt x="1736053" y="59900"/>
                  </a:cubicBezTo>
                  <a:lnTo>
                    <a:pt x="1736053" y="1229429"/>
                  </a:lnTo>
                  <a:cubicBezTo>
                    <a:pt x="1736053" y="1262511"/>
                    <a:pt x="1709235" y="1289330"/>
                    <a:pt x="1676153" y="1289330"/>
                  </a:cubicBezTo>
                  <a:lnTo>
                    <a:pt x="59900" y="1289330"/>
                  </a:lnTo>
                  <a:cubicBezTo>
                    <a:pt x="26818" y="1289330"/>
                    <a:pt x="0" y="1262511"/>
                    <a:pt x="0" y="1229429"/>
                  </a:cubicBezTo>
                  <a:lnTo>
                    <a:pt x="0" y="59900"/>
                  </a:lnTo>
                  <a:cubicBezTo>
                    <a:pt x="0" y="26818"/>
                    <a:pt x="26818" y="0"/>
                    <a:pt x="59900" y="0"/>
                  </a:cubicBezTo>
                  <a:close/>
                </a:path>
              </a:pathLst>
            </a:custGeom>
            <a:solidFill>
              <a:srgbClr val="48CFAE"/>
            </a:solidFill>
          </p:spPr>
          <p:txBody>
            <a:bodyPr/>
            <a:lstStyle/>
            <a:p>
              <a:endParaRPr lang="en-CA"/>
            </a:p>
          </p:txBody>
        </p:sp>
        <p:sp>
          <p:nvSpPr>
            <p:cNvPr id="12" name="TextBox 12"/>
            <p:cNvSpPr txBox="1"/>
            <p:nvPr/>
          </p:nvSpPr>
          <p:spPr>
            <a:xfrm>
              <a:off x="0" y="-38100"/>
              <a:ext cx="1736053" cy="132743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flipH="1">
            <a:off x="-2634012" y="-4424712"/>
            <a:ext cx="6269348" cy="6269348"/>
          </a:xfrm>
          <a:custGeom>
            <a:avLst/>
            <a:gdLst/>
            <a:ahLst/>
            <a:cxnLst/>
            <a:rect l="l" t="t" r="r" b="b"/>
            <a:pathLst>
              <a:path w="6269348" h="6269348">
                <a:moveTo>
                  <a:pt x="6269348" y="0"/>
                </a:moveTo>
                <a:lnTo>
                  <a:pt x="0" y="0"/>
                </a:lnTo>
                <a:lnTo>
                  <a:pt x="0" y="6269348"/>
                </a:lnTo>
                <a:lnTo>
                  <a:pt x="6269348" y="6269348"/>
                </a:lnTo>
                <a:lnTo>
                  <a:pt x="626934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4" name="Freeform 14"/>
          <p:cNvSpPr/>
          <p:nvPr/>
        </p:nvSpPr>
        <p:spPr>
          <a:xfrm>
            <a:off x="9238641" y="1963775"/>
            <a:ext cx="1536441" cy="1446175"/>
          </a:xfrm>
          <a:custGeom>
            <a:avLst/>
            <a:gdLst/>
            <a:ahLst/>
            <a:cxnLst/>
            <a:rect l="l" t="t" r="r" b="b"/>
            <a:pathLst>
              <a:path w="1536441" h="1446175">
                <a:moveTo>
                  <a:pt x="0" y="0"/>
                </a:moveTo>
                <a:lnTo>
                  <a:pt x="1536441" y="0"/>
                </a:lnTo>
                <a:lnTo>
                  <a:pt x="1536441" y="1446175"/>
                </a:lnTo>
                <a:lnTo>
                  <a:pt x="0" y="1446175"/>
                </a:lnTo>
                <a:lnTo>
                  <a:pt x="0" y="0"/>
                </a:lnTo>
                <a:close/>
              </a:path>
            </a:pathLst>
          </a:custGeom>
          <a:blipFill>
            <a:blip r:embed="rId4"/>
            <a:stretch>
              <a:fillRect/>
            </a:stretch>
          </a:blipFill>
        </p:spPr>
        <p:txBody>
          <a:bodyPr/>
          <a:lstStyle/>
          <a:p>
            <a:endParaRPr lang="en-CA"/>
          </a:p>
        </p:txBody>
      </p:sp>
      <p:sp>
        <p:nvSpPr>
          <p:cNvPr id="15" name="TextBox 15"/>
          <p:cNvSpPr txBox="1"/>
          <p:nvPr/>
        </p:nvSpPr>
        <p:spPr>
          <a:xfrm>
            <a:off x="10775082" y="5208613"/>
            <a:ext cx="5490532" cy="4256761"/>
          </a:xfrm>
          <a:prstGeom prst="rect">
            <a:avLst/>
          </a:prstGeom>
        </p:spPr>
        <p:txBody>
          <a:bodyPr lIns="0" tIns="0" rIns="0" bIns="0" rtlCol="0" anchor="t">
            <a:spAutoFit/>
          </a:bodyPr>
          <a:lstStyle/>
          <a:p>
            <a:pPr>
              <a:lnSpc>
                <a:spcPts val="4253"/>
              </a:lnSpc>
            </a:pPr>
            <a:endParaRPr/>
          </a:p>
          <a:p>
            <a:pPr marL="620059" lvl="1" indent="-310030">
              <a:lnSpc>
                <a:spcPts val="3733"/>
              </a:lnSpc>
              <a:buFont typeface="Arial"/>
              <a:buChar char="•"/>
            </a:pPr>
            <a:r>
              <a:rPr lang="en-US" sz="2871">
                <a:solidFill>
                  <a:srgbClr val="000000"/>
                </a:solidFill>
                <a:latin typeface="DM Sans Bold"/>
              </a:rPr>
              <a:t>Emphasize robust security measures and transparent data handling to build trust.</a:t>
            </a:r>
          </a:p>
          <a:p>
            <a:pPr marL="620059" lvl="1" indent="-310030">
              <a:lnSpc>
                <a:spcPts val="3733"/>
              </a:lnSpc>
              <a:buFont typeface="Arial"/>
              <a:buChar char="•"/>
            </a:pPr>
            <a:r>
              <a:rPr lang="en-US" sz="2871">
                <a:solidFill>
                  <a:srgbClr val="000000"/>
                </a:solidFill>
                <a:latin typeface="DM Sans Bold"/>
              </a:rPr>
              <a:t>Respect consumer choice and continuously improve the process based on feedback.</a:t>
            </a:r>
          </a:p>
        </p:txBody>
      </p:sp>
      <p:sp>
        <p:nvSpPr>
          <p:cNvPr id="16" name="Freeform 16"/>
          <p:cNvSpPr/>
          <p:nvPr/>
        </p:nvSpPr>
        <p:spPr>
          <a:xfrm>
            <a:off x="9456339" y="6628194"/>
            <a:ext cx="1536441" cy="1446175"/>
          </a:xfrm>
          <a:custGeom>
            <a:avLst/>
            <a:gdLst/>
            <a:ahLst/>
            <a:cxnLst/>
            <a:rect l="l" t="t" r="r" b="b"/>
            <a:pathLst>
              <a:path w="1536441" h="1446175">
                <a:moveTo>
                  <a:pt x="0" y="0"/>
                </a:moveTo>
                <a:lnTo>
                  <a:pt x="1536440" y="0"/>
                </a:lnTo>
                <a:lnTo>
                  <a:pt x="1536440" y="1446175"/>
                </a:lnTo>
                <a:lnTo>
                  <a:pt x="0" y="1446175"/>
                </a:lnTo>
                <a:lnTo>
                  <a:pt x="0" y="0"/>
                </a:lnTo>
                <a:close/>
              </a:path>
            </a:pathLst>
          </a:custGeom>
          <a:blipFill>
            <a:blip r:embed="rId4"/>
            <a:stretch>
              <a:fillRect/>
            </a:stretch>
          </a:blipFill>
        </p:spPr>
        <p:txBody>
          <a:bodyPr/>
          <a:lstStyle/>
          <a:p>
            <a:endParaRPr lang="en-CA"/>
          </a:p>
        </p:txBody>
      </p:sp>
      <p:sp>
        <p:nvSpPr>
          <p:cNvPr id="17" name="Freeform 17"/>
          <p:cNvSpPr/>
          <p:nvPr/>
        </p:nvSpPr>
        <p:spPr>
          <a:xfrm>
            <a:off x="-127175" y="95646"/>
            <a:ext cx="9893794" cy="10095708"/>
          </a:xfrm>
          <a:custGeom>
            <a:avLst/>
            <a:gdLst/>
            <a:ahLst/>
            <a:cxnLst/>
            <a:rect l="l" t="t" r="r" b="b"/>
            <a:pathLst>
              <a:path w="9893794" h="10095708">
                <a:moveTo>
                  <a:pt x="0" y="0"/>
                </a:moveTo>
                <a:lnTo>
                  <a:pt x="9893793" y="0"/>
                </a:lnTo>
                <a:lnTo>
                  <a:pt x="9893793" y="10095708"/>
                </a:lnTo>
                <a:lnTo>
                  <a:pt x="0" y="10095708"/>
                </a:lnTo>
                <a:lnTo>
                  <a:pt x="0" y="0"/>
                </a:lnTo>
                <a:close/>
              </a:path>
            </a:pathLst>
          </a:custGeom>
          <a:blipFill>
            <a:blip r:embed="rId5">
              <a:alphaModFix amt="6000"/>
            </a:blip>
            <a:stretch>
              <a:fillRect/>
            </a:stretch>
          </a:blipFill>
        </p:spPr>
        <p:txBody>
          <a:bodyPr/>
          <a:lstStyle/>
          <a:p>
            <a:endParaRPr lang="en-CA"/>
          </a:p>
        </p:txBody>
      </p:sp>
      <p:sp>
        <p:nvSpPr>
          <p:cNvPr id="18" name="TextBox 18"/>
          <p:cNvSpPr txBox="1"/>
          <p:nvPr/>
        </p:nvSpPr>
        <p:spPr>
          <a:xfrm>
            <a:off x="1727507" y="3117850"/>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137 OUT OF 483</a:t>
            </a:r>
          </a:p>
        </p:txBody>
      </p:sp>
      <p:sp>
        <p:nvSpPr>
          <p:cNvPr id="19" name="TextBox 19"/>
          <p:cNvSpPr txBox="1"/>
          <p:nvPr/>
        </p:nvSpPr>
        <p:spPr>
          <a:xfrm>
            <a:off x="1594495" y="3809569"/>
            <a:ext cx="6450454" cy="2159631"/>
          </a:xfrm>
          <a:prstGeom prst="rect">
            <a:avLst/>
          </a:prstGeom>
        </p:spPr>
        <p:txBody>
          <a:bodyPr lIns="0" tIns="0" rIns="0" bIns="0" rtlCol="0" anchor="t">
            <a:spAutoFit/>
          </a:bodyPr>
          <a:lstStyle/>
          <a:p>
            <a:pPr algn="ctr">
              <a:lnSpc>
                <a:spcPts val="4340"/>
              </a:lnSpc>
            </a:pPr>
            <a:r>
              <a:rPr lang="en-US" sz="3100">
                <a:solidFill>
                  <a:srgbClr val="545454"/>
                </a:solidFill>
                <a:latin typeface="DM Sans Bold"/>
              </a:rPr>
              <a:t> consumers who had their credit card info saved left the company which is approximately 28.36% of the consumers. </a:t>
            </a:r>
          </a:p>
        </p:txBody>
      </p:sp>
      <p:sp>
        <p:nvSpPr>
          <p:cNvPr id="20" name="TextBox 20"/>
          <p:cNvSpPr txBox="1"/>
          <p:nvPr/>
        </p:nvSpPr>
        <p:spPr>
          <a:xfrm>
            <a:off x="11168801" y="1651382"/>
            <a:ext cx="4703093" cy="2018028"/>
          </a:xfrm>
          <a:prstGeom prst="rect">
            <a:avLst/>
          </a:prstGeom>
        </p:spPr>
        <p:txBody>
          <a:bodyPr lIns="0" tIns="0" rIns="0" bIns="0" rtlCol="0" anchor="t">
            <a:spAutoFit/>
          </a:bodyPr>
          <a:lstStyle/>
          <a:p>
            <a:pPr>
              <a:lnSpc>
                <a:spcPts val="4030"/>
              </a:lnSpc>
            </a:pPr>
            <a:r>
              <a:rPr lang="en-US" sz="3100">
                <a:solidFill>
                  <a:srgbClr val="000000"/>
                </a:solidFill>
                <a:latin typeface="DM Sans Bold"/>
              </a:rPr>
              <a:t>Customers with Saved Credit Card Information Exhibit Higher Retention Rates</a:t>
            </a:r>
          </a:p>
        </p:txBody>
      </p:sp>
      <p:sp>
        <p:nvSpPr>
          <p:cNvPr id="21" name="TextBox 21"/>
          <p:cNvSpPr txBox="1"/>
          <p:nvPr/>
        </p:nvSpPr>
        <p:spPr>
          <a:xfrm>
            <a:off x="86131" y="170385"/>
            <a:ext cx="17783949" cy="780436"/>
          </a:xfrm>
          <a:prstGeom prst="rect">
            <a:avLst/>
          </a:prstGeom>
        </p:spPr>
        <p:txBody>
          <a:bodyPr lIns="0" tIns="0" rIns="0" bIns="0" rtlCol="0" anchor="t">
            <a:spAutoFit/>
          </a:bodyPr>
          <a:lstStyle/>
          <a:p>
            <a:pPr algn="ctr">
              <a:lnSpc>
                <a:spcPts val="6333"/>
              </a:lnSpc>
            </a:pPr>
            <a:r>
              <a:rPr lang="en-US" sz="4524">
                <a:solidFill>
                  <a:srgbClr val="227C9D"/>
                </a:solidFill>
                <a:latin typeface="Kollektif Bold"/>
              </a:rPr>
              <a:t>Retention Rates of Consumers with saved credit card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14933" y="1893186"/>
            <a:ext cx="1495676"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+24K</a:t>
            </a:r>
          </a:p>
        </p:txBody>
      </p:sp>
      <p:sp>
        <p:nvSpPr>
          <p:cNvPr id="3" name="TextBox 3"/>
          <p:cNvSpPr txBox="1"/>
          <p:nvPr/>
        </p:nvSpPr>
        <p:spPr>
          <a:xfrm>
            <a:off x="1907110" y="446086"/>
            <a:ext cx="15263456" cy="739902"/>
          </a:xfrm>
          <a:prstGeom prst="rect">
            <a:avLst/>
          </a:prstGeom>
        </p:spPr>
        <p:txBody>
          <a:bodyPr lIns="0" tIns="0" rIns="0" bIns="0" rtlCol="0" anchor="t">
            <a:spAutoFit/>
          </a:bodyPr>
          <a:lstStyle/>
          <a:p>
            <a:pPr>
              <a:lnSpc>
                <a:spcPts val="5544"/>
              </a:lnSpc>
            </a:pPr>
            <a:r>
              <a:rPr lang="en-US" sz="5600">
                <a:solidFill>
                  <a:srgbClr val="227C9D"/>
                </a:solidFill>
                <a:latin typeface="Kollektif Bold"/>
              </a:rPr>
              <a:t>CHURN ANALYSIS BY LOCATION CODE</a:t>
            </a:r>
          </a:p>
        </p:txBody>
      </p:sp>
      <p:sp>
        <p:nvSpPr>
          <p:cNvPr id="4" name="Freeform 4"/>
          <p:cNvSpPr/>
          <p:nvPr/>
        </p:nvSpPr>
        <p:spPr>
          <a:xfrm flipH="1">
            <a:off x="-2634012" y="-4424712"/>
            <a:ext cx="5610700" cy="5610700"/>
          </a:xfrm>
          <a:custGeom>
            <a:avLst/>
            <a:gdLst/>
            <a:ahLst/>
            <a:cxnLst/>
            <a:rect l="l" t="t" r="r" b="b"/>
            <a:pathLst>
              <a:path w="5610700" h="5610700">
                <a:moveTo>
                  <a:pt x="5610700" y="0"/>
                </a:moveTo>
                <a:lnTo>
                  <a:pt x="0" y="0"/>
                </a:lnTo>
                <a:lnTo>
                  <a:pt x="0" y="5610700"/>
                </a:lnTo>
                <a:lnTo>
                  <a:pt x="5610700" y="5610700"/>
                </a:lnTo>
                <a:lnTo>
                  <a:pt x="56107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5" name="Group 5"/>
          <p:cNvGrpSpPr/>
          <p:nvPr/>
        </p:nvGrpSpPr>
        <p:grpSpPr>
          <a:xfrm>
            <a:off x="7666786" y="1223429"/>
            <a:ext cx="9503781" cy="8479742"/>
            <a:chOff x="0" y="0"/>
            <a:chExt cx="12671708" cy="11306322"/>
          </a:xfrm>
        </p:grpSpPr>
        <p:sp>
          <p:nvSpPr>
            <p:cNvPr id="6" name="TextBox 6"/>
            <p:cNvSpPr txBox="1"/>
            <p:nvPr/>
          </p:nvSpPr>
          <p:spPr>
            <a:xfrm>
              <a:off x="4915601" y="-47625"/>
              <a:ext cx="731573" cy="525145"/>
            </a:xfrm>
            <a:prstGeom prst="rect">
              <a:avLst/>
            </a:prstGeom>
          </p:spPr>
          <p:txBody>
            <a:bodyPr lIns="0" tIns="0" rIns="0" bIns="0" rtlCol="0" anchor="t">
              <a:spAutoFit/>
            </a:bodyPr>
            <a:lstStyle/>
            <a:p>
              <a:pPr algn="l">
                <a:lnSpc>
                  <a:spcPts val="3359"/>
                </a:lnSpc>
              </a:pPr>
              <a:r>
                <a:rPr lang="en-US" sz="2400">
                  <a:solidFill>
                    <a:srgbClr val="000000"/>
                  </a:solidFill>
                  <a:latin typeface="IBM Plex Sans"/>
                </a:rPr>
                <a:t>415</a:t>
              </a:r>
            </a:p>
          </p:txBody>
        </p:sp>
        <p:sp>
          <p:nvSpPr>
            <p:cNvPr id="7" name="TextBox 7"/>
            <p:cNvSpPr txBox="1"/>
            <p:nvPr/>
          </p:nvSpPr>
          <p:spPr>
            <a:xfrm>
              <a:off x="6409174" y="-47625"/>
              <a:ext cx="731573" cy="525145"/>
            </a:xfrm>
            <a:prstGeom prst="rect">
              <a:avLst/>
            </a:prstGeom>
          </p:spPr>
          <p:txBody>
            <a:bodyPr lIns="0" tIns="0" rIns="0" bIns="0" rtlCol="0" anchor="t">
              <a:spAutoFit/>
            </a:bodyPr>
            <a:lstStyle/>
            <a:p>
              <a:pPr algn="l">
                <a:lnSpc>
                  <a:spcPts val="3359"/>
                </a:lnSpc>
              </a:pPr>
              <a:r>
                <a:rPr lang="en-US" sz="2400">
                  <a:solidFill>
                    <a:srgbClr val="000000"/>
                  </a:solidFill>
                  <a:latin typeface="IBM Plex Sans"/>
                </a:rPr>
                <a:t>510</a:t>
              </a:r>
            </a:p>
          </p:txBody>
        </p:sp>
        <p:sp>
          <p:nvSpPr>
            <p:cNvPr id="8" name="TextBox 8"/>
            <p:cNvSpPr txBox="1"/>
            <p:nvPr/>
          </p:nvSpPr>
          <p:spPr>
            <a:xfrm>
              <a:off x="7902746" y="-47625"/>
              <a:ext cx="731573" cy="525145"/>
            </a:xfrm>
            <a:prstGeom prst="rect">
              <a:avLst/>
            </a:prstGeom>
          </p:spPr>
          <p:txBody>
            <a:bodyPr lIns="0" tIns="0" rIns="0" bIns="0" rtlCol="0" anchor="t">
              <a:spAutoFit/>
            </a:bodyPr>
            <a:lstStyle/>
            <a:p>
              <a:pPr algn="l">
                <a:lnSpc>
                  <a:spcPts val="3359"/>
                </a:lnSpc>
              </a:pPr>
              <a:r>
                <a:rPr lang="en-US" sz="2400">
                  <a:solidFill>
                    <a:srgbClr val="000000"/>
                  </a:solidFill>
                  <a:latin typeface="IBM Plex Sans"/>
                </a:rPr>
                <a:t>408</a:t>
              </a:r>
            </a:p>
          </p:txBody>
        </p:sp>
        <p:grpSp>
          <p:nvGrpSpPr>
            <p:cNvPr id="9" name="Group 9"/>
            <p:cNvGrpSpPr>
              <a:grpSpLocks noChangeAspect="1"/>
            </p:cNvGrpSpPr>
            <p:nvPr/>
          </p:nvGrpSpPr>
          <p:grpSpPr>
            <a:xfrm>
              <a:off x="4610801" y="162560"/>
              <a:ext cx="3139546" cy="152400"/>
              <a:chOff x="3580116" y="-619760"/>
              <a:chExt cx="3139546" cy="152400"/>
            </a:xfrm>
          </p:grpSpPr>
          <p:sp>
            <p:nvSpPr>
              <p:cNvPr id="10" name="Freeform 10"/>
              <p:cNvSpPr/>
              <p:nvPr/>
            </p:nvSpPr>
            <p:spPr>
              <a:xfrm>
                <a:off x="358011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E6D73"/>
              </a:solidFill>
            </p:spPr>
            <p:txBody>
              <a:bodyPr/>
              <a:lstStyle/>
              <a:p>
                <a:endParaRPr lang="en-CA"/>
              </a:p>
            </p:txBody>
          </p:sp>
          <p:sp>
            <p:nvSpPr>
              <p:cNvPr id="11" name="Freeform 11"/>
              <p:cNvSpPr/>
              <p:nvPr/>
            </p:nvSpPr>
            <p:spPr>
              <a:xfrm>
                <a:off x="5073689"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8CFAE"/>
              </a:solidFill>
            </p:spPr>
            <p:txBody>
              <a:bodyPr/>
              <a:lstStyle/>
              <a:p>
                <a:endParaRPr lang="en-CA"/>
              </a:p>
            </p:txBody>
          </p:sp>
          <p:sp>
            <p:nvSpPr>
              <p:cNvPr id="12" name="Freeform 12"/>
              <p:cNvSpPr/>
              <p:nvPr/>
            </p:nvSpPr>
            <p:spPr>
              <a:xfrm>
                <a:off x="6567262"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CB77"/>
              </a:solidFill>
            </p:spPr>
            <p:txBody>
              <a:bodyPr/>
              <a:lstStyle/>
              <a:p>
                <a:endParaRPr lang="en-CA"/>
              </a:p>
            </p:txBody>
          </p:sp>
        </p:grpSp>
        <p:sp>
          <p:nvSpPr>
            <p:cNvPr id="13" name="TextBox 13"/>
            <p:cNvSpPr txBox="1"/>
            <p:nvPr/>
          </p:nvSpPr>
          <p:spPr>
            <a:xfrm>
              <a:off x="2411041" y="10781177"/>
              <a:ext cx="731573" cy="525145"/>
            </a:xfrm>
            <a:prstGeom prst="rect">
              <a:avLst/>
            </a:prstGeom>
          </p:spPr>
          <p:txBody>
            <a:bodyPr lIns="0" tIns="0" rIns="0" bIns="0" rtlCol="0" anchor="t">
              <a:spAutoFit/>
            </a:bodyPr>
            <a:lstStyle/>
            <a:p>
              <a:pPr algn="ctr">
                <a:lnSpc>
                  <a:spcPts val="3359"/>
                </a:lnSpc>
              </a:pPr>
              <a:r>
                <a:rPr lang="en-US" sz="2400">
                  <a:solidFill>
                    <a:srgbClr val="000000"/>
                  </a:solidFill>
                  <a:latin typeface="IBM Plex Sans"/>
                </a:rPr>
                <a:t>415</a:t>
              </a:r>
            </a:p>
          </p:txBody>
        </p:sp>
        <p:sp>
          <p:nvSpPr>
            <p:cNvPr id="14" name="TextBox 14"/>
            <p:cNvSpPr txBox="1"/>
            <p:nvPr/>
          </p:nvSpPr>
          <p:spPr>
            <a:xfrm>
              <a:off x="6485374" y="10781177"/>
              <a:ext cx="731573" cy="525145"/>
            </a:xfrm>
            <a:prstGeom prst="rect">
              <a:avLst/>
            </a:prstGeom>
          </p:spPr>
          <p:txBody>
            <a:bodyPr lIns="0" tIns="0" rIns="0" bIns="0" rtlCol="0" anchor="t">
              <a:spAutoFit/>
            </a:bodyPr>
            <a:lstStyle/>
            <a:p>
              <a:pPr algn="ctr">
                <a:lnSpc>
                  <a:spcPts val="3359"/>
                </a:lnSpc>
              </a:pPr>
              <a:r>
                <a:rPr lang="en-US" sz="2400">
                  <a:solidFill>
                    <a:srgbClr val="000000"/>
                  </a:solidFill>
                  <a:latin typeface="IBM Plex Sans"/>
                </a:rPr>
                <a:t>510</a:t>
              </a:r>
            </a:p>
          </p:txBody>
        </p:sp>
        <p:sp>
          <p:nvSpPr>
            <p:cNvPr id="15" name="TextBox 15"/>
            <p:cNvSpPr txBox="1"/>
            <p:nvPr/>
          </p:nvSpPr>
          <p:spPr>
            <a:xfrm>
              <a:off x="10559706" y="10781177"/>
              <a:ext cx="731573" cy="525145"/>
            </a:xfrm>
            <a:prstGeom prst="rect">
              <a:avLst/>
            </a:prstGeom>
          </p:spPr>
          <p:txBody>
            <a:bodyPr lIns="0" tIns="0" rIns="0" bIns="0" rtlCol="0" anchor="t">
              <a:spAutoFit/>
            </a:bodyPr>
            <a:lstStyle/>
            <a:p>
              <a:pPr algn="ctr">
                <a:lnSpc>
                  <a:spcPts val="3359"/>
                </a:lnSpc>
              </a:pPr>
              <a:r>
                <a:rPr lang="en-US" sz="2400">
                  <a:solidFill>
                    <a:srgbClr val="000000"/>
                  </a:solidFill>
                  <a:latin typeface="IBM Plex Sans"/>
                </a:rPr>
                <a:t>408</a:t>
              </a:r>
            </a:p>
          </p:txBody>
        </p:sp>
        <p:grpSp>
          <p:nvGrpSpPr>
            <p:cNvPr id="16" name="Group 16"/>
            <p:cNvGrpSpPr>
              <a:grpSpLocks noChangeAspect="1"/>
            </p:cNvGrpSpPr>
            <p:nvPr/>
          </p:nvGrpSpPr>
          <p:grpSpPr>
            <a:xfrm>
              <a:off x="1030684" y="782320"/>
              <a:ext cx="11640951" cy="9843282"/>
              <a:chOff x="0" y="0"/>
              <a:chExt cx="11640951" cy="9843282"/>
            </a:xfrm>
          </p:grpSpPr>
          <p:sp>
            <p:nvSpPr>
              <p:cNvPr id="17" name="Freeform 17"/>
              <p:cNvSpPr/>
              <p:nvPr/>
            </p:nvSpPr>
            <p:spPr>
              <a:xfrm>
                <a:off x="0" y="-6350"/>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24706"/>
                </a:srgbClr>
              </a:solidFill>
            </p:spPr>
            <p:txBody>
              <a:bodyPr/>
              <a:lstStyle/>
              <a:p>
                <a:endParaRPr lang="en-CA"/>
              </a:p>
            </p:txBody>
          </p:sp>
          <p:sp>
            <p:nvSpPr>
              <p:cNvPr id="18" name="Freeform 18"/>
              <p:cNvSpPr/>
              <p:nvPr/>
            </p:nvSpPr>
            <p:spPr>
              <a:xfrm>
                <a:off x="0" y="1962306"/>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24706"/>
                </a:srgbClr>
              </a:solidFill>
            </p:spPr>
            <p:txBody>
              <a:bodyPr/>
              <a:lstStyle/>
              <a:p>
                <a:endParaRPr lang="en-CA"/>
              </a:p>
            </p:txBody>
          </p:sp>
          <p:sp>
            <p:nvSpPr>
              <p:cNvPr id="19" name="Freeform 19"/>
              <p:cNvSpPr/>
              <p:nvPr/>
            </p:nvSpPr>
            <p:spPr>
              <a:xfrm>
                <a:off x="0" y="3930963"/>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24706"/>
                </a:srgbClr>
              </a:solidFill>
            </p:spPr>
            <p:txBody>
              <a:bodyPr/>
              <a:lstStyle/>
              <a:p>
                <a:endParaRPr lang="en-CA"/>
              </a:p>
            </p:txBody>
          </p:sp>
          <p:sp>
            <p:nvSpPr>
              <p:cNvPr id="20" name="Freeform 20"/>
              <p:cNvSpPr/>
              <p:nvPr/>
            </p:nvSpPr>
            <p:spPr>
              <a:xfrm>
                <a:off x="0" y="5899619"/>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24706"/>
                </a:srgbClr>
              </a:solidFill>
            </p:spPr>
            <p:txBody>
              <a:bodyPr/>
              <a:lstStyle/>
              <a:p>
                <a:endParaRPr lang="en-CA"/>
              </a:p>
            </p:txBody>
          </p:sp>
          <p:sp>
            <p:nvSpPr>
              <p:cNvPr id="21" name="Freeform 21"/>
              <p:cNvSpPr/>
              <p:nvPr/>
            </p:nvSpPr>
            <p:spPr>
              <a:xfrm>
                <a:off x="0" y="7868276"/>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24706"/>
                </a:srgbClr>
              </a:solidFill>
            </p:spPr>
            <p:txBody>
              <a:bodyPr/>
              <a:lstStyle/>
              <a:p>
                <a:endParaRPr lang="en-CA"/>
              </a:p>
            </p:txBody>
          </p:sp>
          <p:sp>
            <p:nvSpPr>
              <p:cNvPr id="22" name="Freeform 22"/>
              <p:cNvSpPr/>
              <p:nvPr/>
            </p:nvSpPr>
            <p:spPr>
              <a:xfrm>
                <a:off x="0" y="9836932"/>
                <a:ext cx="11640951" cy="12700"/>
              </a:xfrm>
              <a:custGeom>
                <a:avLst/>
                <a:gdLst/>
                <a:ahLst/>
                <a:cxnLst/>
                <a:rect l="l" t="t" r="r" b="b"/>
                <a:pathLst>
                  <a:path w="11640951" h="12700">
                    <a:moveTo>
                      <a:pt x="0" y="0"/>
                    </a:moveTo>
                    <a:lnTo>
                      <a:pt x="11640951" y="0"/>
                    </a:lnTo>
                    <a:lnTo>
                      <a:pt x="11640951" y="12700"/>
                    </a:lnTo>
                    <a:lnTo>
                      <a:pt x="0" y="12700"/>
                    </a:lnTo>
                    <a:close/>
                  </a:path>
                </a:pathLst>
              </a:custGeom>
              <a:solidFill>
                <a:srgbClr val="000000">
                  <a:alpha val="60000"/>
                </a:srgbClr>
              </a:solidFill>
            </p:spPr>
            <p:txBody>
              <a:bodyPr/>
              <a:lstStyle/>
              <a:p>
                <a:endParaRPr lang="en-CA"/>
              </a:p>
            </p:txBody>
          </p:sp>
        </p:grpSp>
        <p:sp>
          <p:nvSpPr>
            <p:cNvPr id="23" name="TextBox 23"/>
            <p:cNvSpPr txBox="1"/>
            <p:nvPr/>
          </p:nvSpPr>
          <p:spPr>
            <a:xfrm>
              <a:off x="0" y="495935"/>
              <a:ext cx="827484"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250 </a:t>
              </a:r>
            </a:p>
          </p:txBody>
        </p:sp>
        <p:sp>
          <p:nvSpPr>
            <p:cNvPr id="24" name="TextBox 24"/>
            <p:cNvSpPr txBox="1"/>
            <p:nvPr/>
          </p:nvSpPr>
          <p:spPr>
            <a:xfrm>
              <a:off x="0" y="2464591"/>
              <a:ext cx="827484"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200 </a:t>
              </a:r>
            </a:p>
          </p:txBody>
        </p:sp>
        <p:sp>
          <p:nvSpPr>
            <p:cNvPr id="25" name="TextBox 25"/>
            <p:cNvSpPr txBox="1"/>
            <p:nvPr/>
          </p:nvSpPr>
          <p:spPr>
            <a:xfrm>
              <a:off x="0" y="4433248"/>
              <a:ext cx="827484"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150 </a:t>
              </a:r>
            </a:p>
          </p:txBody>
        </p:sp>
        <p:sp>
          <p:nvSpPr>
            <p:cNvPr id="26" name="TextBox 26"/>
            <p:cNvSpPr txBox="1"/>
            <p:nvPr/>
          </p:nvSpPr>
          <p:spPr>
            <a:xfrm>
              <a:off x="0" y="6401904"/>
              <a:ext cx="827484"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100 </a:t>
              </a:r>
            </a:p>
          </p:txBody>
        </p:sp>
        <p:sp>
          <p:nvSpPr>
            <p:cNvPr id="27" name="TextBox 27"/>
            <p:cNvSpPr txBox="1"/>
            <p:nvPr/>
          </p:nvSpPr>
          <p:spPr>
            <a:xfrm>
              <a:off x="243814" y="8370561"/>
              <a:ext cx="583671"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50 </a:t>
              </a:r>
            </a:p>
          </p:txBody>
        </p:sp>
        <p:sp>
          <p:nvSpPr>
            <p:cNvPr id="28" name="TextBox 28"/>
            <p:cNvSpPr txBox="1"/>
            <p:nvPr/>
          </p:nvSpPr>
          <p:spPr>
            <a:xfrm>
              <a:off x="487627" y="10339217"/>
              <a:ext cx="339857" cy="525145"/>
            </a:xfrm>
            <a:prstGeom prst="rect">
              <a:avLst/>
            </a:prstGeom>
          </p:spPr>
          <p:txBody>
            <a:bodyPr lIns="0" tIns="0" rIns="0" bIns="0" rtlCol="0" anchor="t">
              <a:spAutoFit/>
            </a:bodyPr>
            <a:lstStyle/>
            <a:p>
              <a:pPr algn="r">
                <a:lnSpc>
                  <a:spcPts val="3359"/>
                </a:lnSpc>
              </a:pPr>
              <a:r>
                <a:rPr lang="en-US" sz="2400">
                  <a:solidFill>
                    <a:srgbClr val="000000"/>
                  </a:solidFill>
                  <a:latin typeface="IBM Plex Sans"/>
                </a:rPr>
                <a:t>0 </a:t>
              </a:r>
            </a:p>
          </p:txBody>
        </p:sp>
        <p:grpSp>
          <p:nvGrpSpPr>
            <p:cNvPr id="29" name="Group 29"/>
            <p:cNvGrpSpPr>
              <a:grpSpLocks noChangeAspect="1"/>
            </p:cNvGrpSpPr>
            <p:nvPr/>
          </p:nvGrpSpPr>
          <p:grpSpPr>
            <a:xfrm>
              <a:off x="1030684" y="1327194"/>
              <a:ext cx="11641024" cy="9298408"/>
              <a:chOff x="0" y="544874"/>
              <a:chExt cx="11641024" cy="9298408"/>
            </a:xfrm>
          </p:grpSpPr>
          <p:sp>
            <p:nvSpPr>
              <p:cNvPr id="30" name="Freeform 30"/>
              <p:cNvSpPr/>
              <p:nvPr/>
            </p:nvSpPr>
            <p:spPr>
              <a:xfrm>
                <a:off x="0" y="544874"/>
                <a:ext cx="3492285" cy="9298408"/>
              </a:xfrm>
              <a:custGeom>
                <a:avLst/>
                <a:gdLst/>
                <a:ahLst/>
                <a:cxnLst/>
                <a:rect l="l" t="t" r="r" b="b"/>
                <a:pathLst>
                  <a:path w="3492285" h="9298408">
                    <a:moveTo>
                      <a:pt x="0" y="9298408"/>
                    </a:moveTo>
                    <a:lnTo>
                      <a:pt x="0" y="279383"/>
                    </a:lnTo>
                    <a:cubicBezTo>
                      <a:pt x="0" y="205286"/>
                      <a:pt x="29435" y="134224"/>
                      <a:pt x="81829" y="81829"/>
                    </a:cubicBezTo>
                    <a:cubicBezTo>
                      <a:pt x="134224" y="29435"/>
                      <a:pt x="205286" y="0"/>
                      <a:pt x="279383" y="0"/>
                    </a:cubicBezTo>
                    <a:lnTo>
                      <a:pt x="3212903" y="0"/>
                    </a:lnTo>
                    <a:cubicBezTo>
                      <a:pt x="3367201" y="0"/>
                      <a:pt x="3492285" y="125084"/>
                      <a:pt x="3492285" y="279383"/>
                    </a:cubicBezTo>
                    <a:lnTo>
                      <a:pt x="3492285" y="9298408"/>
                    </a:lnTo>
                    <a:close/>
                  </a:path>
                </a:pathLst>
              </a:custGeom>
              <a:solidFill>
                <a:srgbClr val="FFCB77"/>
              </a:solidFill>
            </p:spPr>
            <p:txBody>
              <a:bodyPr/>
              <a:lstStyle/>
              <a:p>
                <a:endParaRPr lang="en-CA"/>
              </a:p>
            </p:txBody>
          </p:sp>
          <p:sp>
            <p:nvSpPr>
              <p:cNvPr id="31" name="Freeform 31"/>
              <p:cNvSpPr/>
              <p:nvPr/>
            </p:nvSpPr>
            <p:spPr>
              <a:xfrm>
                <a:off x="4072624" y="4908922"/>
                <a:ext cx="3495704" cy="4934360"/>
              </a:xfrm>
              <a:custGeom>
                <a:avLst/>
                <a:gdLst/>
                <a:ahLst/>
                <a:cxnLst/>
                <a:rect l="l" t="t" r="r" b="b"/>
                <a:pathLst>
                  <a:path w="3495704" h="4934360">
                    <a:moveTo>
                      <a:pt x="1709" y="4934360"/>
                    </a:moveTo>
                    <a:lnTo>
                      <a:pt x="1709" y="285752"/>
                    </a:lnTo>
                    <a:cubicBezTo>
                      <a:pt x="0" y="210561"/>
                      <a:pt x="28678" y="137857"/>
                      <a:pt x="81259" y="84081"/>
                    </a:cubicBezTo>
                    <a:cubicBezTo>
                      <a:pt x="133840" y="30305"/>
                      <a:pt x="205881" y="0"/>
                      <a:pt x="281092" y="19"/>
                    </a:cubicBezTo>
                    <a:lnTo>
                      <a:pt x="3214612" y="19"/>
                    </a:lnTo>
                    <a:cubicBezTo>
                      <a:pt x="3289822" y="0"/>
                      <a:pt x="3361863" y="30305"/>
                      <a:pt x="3414445" y="84081"/>
                    </a:cubicBezTo>
                    <a:cubicBezTo>
                      <a:pt x="3467025" y="137857"/>
                      <a:pt x="3495703" y="210561"/>
                      <a:pt x="3493994" y="285752"/>
                    </a:cubicBezTo>
                    <a:lnTo>
                      <a:pt x="3493994" y="4934360"/>
                    </a:lnTo>
                    <a:close/>
                  </a:path>
                </a:pathLst>
              </a:custGeom>
              <a:solidFill>
                <a:srgbClr val="FFCB77"/>
              </a:solidFill>
            </p:spPr>
            <p:txBody>
              <a:bodyPr/>
              <a:lstStyle/>
              <a:p>
                <a:endParaRPr lang="en-CA"/>
              </a:p>
            </p:txBody>
          </p:sp>
          <p:sp>
            <p:nvSpPr>
              <p:cNvPr id="32" name="Freeform 32"/>
              <p:cNvSpPr/>
              <p:nvPr/>
            </p:nvSpPr>
            <p:spPr>
              <a:xfrm>
                <a:off x="8146957" y="5027041"/>
                <a:ext cx="3495704" cy="4816241"/>
              </a:xfrm>
              <a:custGeom>
                <a:avLst/>
                <a:gdLst/>
                <a:ahLst/>
                <a:cxnLst/>
                <a:rect l="l" t="t" r="r" b="b"/>
                <a:pathLst>
                  <a:path w="3495704" h="4816241">
                    <a:moveTo>
                      <a:pt x="1709" y="4816241"/>
                    </a:moveTo>
                    <a:lnTo>
                      <a:pt x="1709" y="285752"/>
                    </a:lnTo>
                    <a:cubicBezTo>
                      <a:pt x="0" y="210561"/>
                      <a:pt x="28678" y="137857"/>
                      <a:pt x="81259" y="84081"/>
                    </a:cubicBezTo>
                    <a:cubicBezTo>
                      <a:pt x="133840" y="30305"/>
                      <a:pt x="205881" y="0"/>
                      <a:pt x="281091" y="20"/>
                    </a:cubicBezTo>
                    <a:lnTo>
                      <a:pt x="3214612" y="20"/>
                    </a:lnTo>
                    <a:cubicBezTo>
                      <a:pt x="3289822" y="0"/>
                      <a:pt x="3361864" y="30305"/>
                      <a:pt x="3414444" y="84081"/>
                    </a:cubicBezTo>
                    <a:cubicBezTo>
                      <a:pt x="3467026" y="137857"/>
                      <a:pt x="3495704" y="210561"/>
                      <a:pt x="3493994" y="285752"/>
                    </a:cubicBezTo>
                    <a:lnTo>
                      <a:pt x="3493994" y="4816241"/>
                    </a:lnTo>
                    <a:close/>
                  </a:path>
                </a:pathLst>
              </a:custGeom>
              <a:solidFill>
                <a:srgbClr val="FFCB77"/>
              </a:solidFill>
            </p:spPr>
            <p:txBody>
              <a:bodyPr/>
              <a:lstStyle/>
              <a:p>
                <a:endParaRPr lang="en-CA"/>
              </a:p>
            </p:txBody>
          </p:sp>
          <p:sp>
            <p:nvSpPr>
              <p:cNvPr id="33" name="Freeform 33"/>
              <p:cNvSpPr/>
              <p:nvPr/>
            </p:nvSpPr>
            <p:spPr>
              <a:xfrm>
                <a:off x="0" y="0"/>
                <a:ext cx="0" cy="0"/>
              </a:xfrm>
              <a:custGeom>
                <a:avLst/>
                <a:gdLst/>
                <a:ahLst/>
                <a:cxnLst/>
                <a:rect l="l" t="t" r="r" b="b"/>
                <a:pathLst>
                  <a:path/>
                </a:pathLst>
              </a:custGeom>
              <a:solidFill>
                <a:srgbClr val="48CFAE"/>
              </a:solidFill>
            </p:spPr>
            <p:txBody>
              <a:bodyPr/>
              <a:lstStyle/>
              <a:p>
                <a:endParaRPr lang="en-CA"/>
              </a:p>
            </p:txBody>
          </p:sp>
          <p:sp>
            <p:nvSpPr>
              <p:cNvPr id="34" name="Freeform 34"/>
              <p:cNvSpPr/>
              <p:nvPr/>
            </p:nvSpPr>
            <p:spPr>
              <a:xfrm>
                <a:off x="4072624" y="4908922"/>
                <a:ext cx="3495704" cy="4934360"/>
              </a:xfrm>
              <a:custGeom>
                <a:avLst/>
                <a:gdLst/>
                <a:ahLst/>
                <a:cxnLst/>
                <a:rect l="l" t="t" r="r" b="b"/>
                <a:pathLst>
                  <a:path w="3495704" h="4934360">
                    <a:moveTo>
                      <a:pt x="1709" y="4934360"/>
                    </a:moveTo>
                    <a:lnTo>
                      <a:pt x="1709" y="285752"/>
                    </a:lnTo>
                    <a:cubicBezTo>
                      <a:pt x="0" y="210561"/>
                      <a:pt x="28678" y="137857"/>
                      <a:pt x="81259" y="84081"/>
                    </a:cubicBezTo>
                    <a:cubicBezTo>
                      <a:pt x="133840" y="30305"/>
                      <a:pt x="205881" y="0"/>
                      <a:pt x="281092" y="19"/>
                    </a:cubicBezTo>
                    <a:lnTo>
                      <a:pt x="3214612" y="19"/>
                    </a:lnTo>
                    <a:cubicBezTo>
                      <a:pt x="3289822" y="0"/>
                      <a:pt x="3361863" y="30305"/>
                      <a:pt x="3414445" y="84081"/>
                    </a:cubicBezTo>
                    <a:cubicBezTo>
                      <a:pt x="3467025" y="137857"/>
                      <a:pt x="3495703" y="210561"/>
                      <a:pt x="3493994" y="285752"/>
                    </a:cubicBezTo>
                    <a:lnTo>
                      <a:pt x="3493994" y="4934360"/>
                    </a:lnTo>
                    <a:close/>
                  </a:path>
                </a:pathLst>
              </a:custGeom>
              <a:solidFill>
                <a:srgbClr val="48CFAE"/>
              </a:solidFill>
            </p:spPr>
            <p:txBody>
              <a:bodyPr/>
              <a:lstStyle/>
              <a:p>
                <a:endParaRPr lang="en-CA"/>
              </a:p>
            </p:txBody>
          </p:sp>
          <p:sp>
            <p:nvSpPr>
              <p:cNvPr id="35" name="Freeform 35"/>
              <p:cNvSpPr/>
              <p:nvPr/>
            </p:nvSpPr>
            <p:spPr>
              <a:xfrm>
                <a:off x="0" y="0"/>
                <a:ext cx="0" cy="0"/>
              </a:xfrm>
              <a:custGeom>
                <a:avLst/>
                <a:gdLst/>
                <a:ahLst/>
                <a:cxnLst/>
                <a:rect l="l" t="t" r="r" b="b"/>
                <a:pathLst>
                  <a:path/>
                </a:pathLst>
              </a:custGeom>
              <a:solidFill>
                <a:srgbClr val="48CFAE"/>
              </a:solidFill>
            </p:spPr>
            <p:txBody>
              <a:bodyPr/>
              <a:lstStyle/>
              <a:p>
                <a:endParaRPr lang="en-CA"/>
              </a:p>
            </p:txBody>
          </p:sp>
          <p:sp>
            <p:nvSpPr>
              <p:cNvPr id="36" name="Freeform 36"/>
              <p:cNvSpPr/>
              <p:nvPr/>
            </p:nvSpPr>
            <p:spPr>
              <a:xfrm>
                <a:off x="0" y="544874"/>
                <a:ext cx="3492285" cy="9298408"/>
              </a:xfrm>
              <a:custGeom>
                <a:avLst/>
                <a:gdLst/>
                <a:ahLst/>
                <a:cxnLst/>
                <a:rect l="l" t="t" r="r" b="b"/>
                <a:pathLst>
                  <a:path w="3492285" h="9298408">
                    <a:moveTo>
                      <a:pt x="0" y="9298408"/>
                    </a:moveTo>
                    <a:lnTo>
                      <a:pt x="0" y="279383"/>
                    </a:lnTo>
                    <a:cubicBezTo>
                      <a:pt x="0" y="205286"/>
                      <a:pt x="29435" y="134224"/>
                      <a:pt x="81829" y="81829"/>
                    </a:cubicBezTo>
                    <a:cubicBezTo>
                      <a:pt x="134224" y="29435"/>
                      <a:pt x="205286" y="0"/>
                      <a:pt x="279383" y="0"/>
                    </a:cubicBezTo>
                    <a:lnTo>
                      <a:pt x="3212903" y="0"/>
                    </a:lnTo>
                    <a:cubicBezTo>
                      <a:pt x="3367201" y="0"/>
                      <a:pt x="3492285" y="125084"/>
                      <a:pt x="3492285" y="279383"/>
                    </a:cubicBezTo>
                    <a:lnTo>
                      <a:pt x="3492285" y="9298408"/>
                    </a:lnTo>
                    <a:close/>
                  </a:path>
                </a:pathLst>
              </a:custGeom>
              <a:solidFill>
                <a:srgbClr val="FE6D73"/>
              </a:solidFill>
            </p:spPr>
            <p:txBody>
              <a:bodyPr/>
              <a:lstStyle/>
              <a:p>
                <a:endParaRPr lang="en-CA"/>
              </a:p>
            </p:txBody>
          </p:sp>
          <p:sp>
            <p:nvSpPr>
              <p:cNvPr id="37" name="Freeform 37"/>
              <p:cNvSpPr/>
              <p:nvPr/>
            </p:nvSpPr>
            <p:spPr>
              <a:xfrm>
                <a:off x="4074333" y="9843282"/>
                <a:ext cx="3492285" cy="0"/>
              </a:xfrm>
              <a:custGeom>
                <a:avLst/>
                <a:gdLst/>
                <a:ahLst/>
                <a:cxnLst/>
                <a:rect l="l" t="t" r="r" b="b"/>
                <a:pathLst>
                  <a:path w="3492285">
                    <a:moveTo>
                      <a:pt x="0" y="0"/>
                    </a:moveTo>
                    <a:lnTo>
                      <a:pt x="3492285" y="0"/>
                    </a:lnTo>
                    <a:lnTo>
                      <a:pt x="3492285" y="0"/>
                    </a:lnTo>
                    <a:lnTo>
                      <a:pt x="0" y="0"/>
                    </a:lnTo>
                    <a:close/>
                  </a:path>
                </a:pathLst>
              </a:custGeom>
              <a:solidFill>
                <a:srgbClr val="FE6D73"/>
              </a:solidFill>
            </p:spPr>
            <p:txBody>
              <a:bodyPr/>
              <a:lstStyle/>
              <a:p>
                <a:endParaRPr lang="en-CA"/>
              </a:p>
            </p:txBody>
          </p:sp>
          <p:sp>
            <p:nvSpPr>
              <p:cNvPr id="38" name="Freeform 38"/>
              <p:cNvSpPr/>
              <p:nvPr/>
            </p:nvSpPr>
            <p:spPr>
              <a:xfrm>
                <a:off x="8148666" y="9843282"/>
                <a:ext cx="3492285" cy="0"/>
              </a:xfrm>
              <a:custGeom>
                <a:avLst/>
                <a:gdLst/>
                <a:ahLst/>
                <a:cxnLst/>
                <a:rect l="l" t="t" r="r" b="b"/>
                <a:pathLst>
                  <a:path w="3492285">
                    <a:moveTo>
                      <a:pt x="0" y="0"/>
                    </a:moveTo>
                    <a:lnTo>
                      <a:pt x="3492285" y="0"/>
                    </a:lnTo>
                    <a:lnTo>
                      <a:pt x="3492285" y="0"/>
                    </a:lnTo>
                    <a:lnTo>
                      <a:pt x="0" y="0"/>
                    </a:lnTo>
                    <a:close/>
                  </a:path>
                </a:pathLst>
              </a:custGeom>
              <a:solidFill>
                <a:srgbClr val="FE6D73"/>
              </a:solidFill>
            </p:spPr>
            <p:txBody>
              <a:bodyPr/>
              <a:lstStyle/>
              <a:p>
                <a:endParaRPr lang="en-CA"/>
              </a:p>
            </p:txBody>
          </p:sp>
        </p:grpSp>
      </p:grpSp>
      <p:sp>
        <p:nvSpPr>
          <p:cNvPr id="39" name="TextBox 39"/>
          <p:cNvSpPr txBox="1"/>
          <p:nvPr/>
        </p:nvSpPr>
        <p:spPr>
          <a:xfrm>
            <a:off x="1678105" y="4211748"/>
            <a:ext cx="1475373" cy="481256"/>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+10K</a:t>
            </a:r>
          </a:p>
        </p:txBody>
      </p:sp>
      <p:sp>
        <p:nvSpPr>
          <p:cNvPr id="40" name="TextBox 40"/>
          <p:cNvSpPr txBox="1"/>
          <p:nvPr/>
        </p:nvSpPr>
        <p:spPr>
          <a:xfrm>
            <a:off x="1678105" y="59317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+50K</a:t>
            </a:r>
          </a:p>
        </p:txBody>
      </p:sp>
      <p:sp>
        <p:nvSpPr>
          <p:cNvPr id="41" name="TextBox 41"/>
          <p:cNvSpPr txBox="1"/>
          <p:nvPr/>
        </p:nvSpPr>
        <p:spPr>
          <a:xfrm>
            <a:off x="1678105" y="76382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+19K</a:t>
            </a:r>
          </a:p>
        </p:txBody>
      </p:sp>
      <p:grpSp>
        <p:nvGrpSpPr>
          <p:cNvPr id="42" name="Group 42"/>
          <p:cNvGrpSpPr/>
          <p:nvPr/>
        </p:nvGrpSpPr>
        <p:grpSpPr>
          <a:xfrm>
            <a:off x="1482048" y="1480576"/>
            <a:ext cx="5732472" cy="2108615"/>
            <a:chOff x="0" y="0"/>
            <a:chExt cx="1509787" cy="555355"/>
          </a:xfrm>
        </p:grpSpPr>
        <p:sp>
          <p:nvSpPr>
            <p:cNvPr id="43" name="Freeform 43"/>
            <p:cNvSpPr/>
            <p:nvPr/>
          </p:nvSpPr>
          <p:spPr>
            <a:xfrm>
              <a:off x="0" y="0"/>
              <a:ext cx="1509787" cy="555355"/>
            </a:xfrm>
            <a:custGeom>
              <a:avLst/>
              <a:gdLst/>
              <a:ahLst/>
              <a:cxnLst/>
              <a:rect l="l" t="t" r="r" b="b"/>
              <a:pathLst>
                <a:path w="1509787" h="555355">
                  <a:moveTo>
                    <a:pt x="68877" y="0"/>
                  </a:moveTo>
                  <a:lnTo>
                    <a:pt x="1440910" y="0"/>
                  </a:lnTo>
                  <a:cubicBezTo>
                    <a:pt x="1459177" y="0"/>
                    <a:pt x="1476696" y="7257"/>
                    <a:pt x="1489613" y="20174"/>
                  </a:cubicBezTo>
                  <a:cubicBezTo>
                    <a:pt x="1502530" y="33091"/>
                    <a:pt x="1509787" y="50610"/>
                    <a:pt x="1509787" y="68877"/>
                  </a:cubicBezTo>
                  <a:lnTo>
                    <a:pt x="1509787" y="486478"/>
                  </a:lnTo>
                  <a:cubicBezTo>
                    <a:pt x="1509787" y="504745"/>
                    <a:pt x="1502530" y="522265"/>
                    <a:pt x="1489613" y="535182"/>
                  </a:cubicBezTo>
                  <a:cubicBezTo>
                    <a:pt x="1476696" y="548099"/>
                    <a:pt x="1459177" y="555355"/>
                    <a:pt x="1440910" y="555355"/>
                  </a:cubicBezTo>
                  <a:lnTo>
                    <a:pt x="68877" y="555355"/>
                  </a:lnTo>
                  <a:cubicBezTo>
                    <a:pt x="50610" y="555355"/>
                    <a:pt x="33091" y="548099"/>
                    <a:pt x="20174" y="535182"/>
                  </a:cubicBezTo>
                  <a:cubicBezTo>
                    <a:pt x="7257" y="522265"/>
                    <a:pt x="0" y="504745"/>
                    <a:pt x="0" y="486478"/>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CA"/>
            </a:p>
          </p:txBody>
        </p:sp>
        <p:sp>
          <p:nvSpPr>
            <p:cNvPr id="44" name="TextBox 44"/>
            <p:cNvSpPr txBox="1"/>
            <p:nvPr/>
          </p:nvSpPr>
          <p:spPr>
            <a:xfrm>
              <a:off x="0" y="-57150"/>
              <a:ext cx="1509787" cy="612505"/>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Canva Sans 2 Bold"/>
                </a:rPr>
                <a:t>The Location Code '415' Exhibits the Highest Customer Churn Rate, Indicating Geographic Variation in Customer Retention.</a:t>
              </a:r>
            </a:p>
          </p:txBody>
        </p:sp>
      </p:grpSp>
      <p:grpSp>
        <p:nvGrpSpPr>
          <p:cNvPr id="45" name="Group 45"/>
          <p:cNvGrpSpPr/>
          <p:nvPr/>
        </p:nvGrpSpPr>
        <p:grpSpPr>
          <a:xfrm>
            <a:off x="1482048" y="4268898"/>
            <a:ext cx="5732472" cy="5717124"/>
            <a:chOff x="0" y="0"/>
            <a:chExt cx="1509787" cy="1505745"/>
          </a:xfrm>
        </p:grpSpPr>
        <p:sp>
          <p:nvSpPr>
            <p:cNvPr id="46" name="Freeform 46"/>
            <p:cNvSpPr/>
            <p:nvPr/>
          </p:nvSpPr>
          <p:spPr>
            <a:xfrm>
              <a:off x="0" y="0"/>
              <a:ext cx="1509787" cy="1505745"/>
            </a:xfrm>
            <a:custGeom>
              <a:avLst/>
              <a:gdLst/>
              <a:ahLst/>
              <a:cxnLst/>
              <a:rect l="l" t="t" r="r" b="b"/>
              <a:pathLst>
                <a:path w="1509787" h="1505745">
                  <a:moveTo>
                    <a:pt x="68877" y="0"/>
                  </a:moveTo>
                  <a:lnTo>
                    <a:pt x="1440910" y="0"/>
                  </a:lnTo>
                  <a:cubicBezTo>
                    <a:pt x="1459177" y="0"/>
                    <a:pt x="1476696" y="7257"/>
                    <a:pt x="1489613" y="20174"/>
                  </a:cubicBezTo>
                  <a:cubicBezTo>
                    <a:pt x="1502530" y="33091"/>
                    <a:pt x="1509787" y="50610"/>
                    <a:pt x="1509787" y="68877"/>
                  </a:cubicBezTo>
                  <a:lnTo>
                    <a:pt x="1509787" y="1436867"/>
                  </a:lnTo>
                  <a:cubicBezTo>
                    <a:pt x="1509787" y="1455135"/>
                    <a:pt x="1502530" y="1472654"/>
                    <a:pt x="1489613" y="1485571"/>
                  </a:cubicBezTo>
                  <a:cubicBezTo>
                    <a:pt x="1476696" y="1498488"/>
                    <a:pt x="1459177" y="1505745"/>
                    <a:pt x="1440910" y="1505745"/>
                  </a:cubicBezTo>
                  <a:lnTo>
                    <a:pt x="68877" y="1505745"/>
                  </a:lnTo>
                  <a:cubicBezTo>
                    <a:pt x="50610" y="1505745"/>
                    <a:pt x="33091" y="1498488"/>
                    <a:pt x="20174" y="1485571"/>
                  </a:cubicBezTo>
                  <a:cubicBezTo>
                    <a:pt x="7257" y="1472654"/>
                    <a:pt x="0" y="1455135"/>
                    <a:pt x="0" y="1436867"/>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CA"/>
            </a:p>
          </p:txBody>
        </p:sp>
        <p:sp>
          <p:nvSpPr>
            <p:cNvPr id="47" name="TextBox 47"/>
            <p:cNvSpPr txBox="1"/>
            <p:nvPr/>
          </p:nvSpPr>
          <p:spPr>
            <a:xfrm>
              <a:off x="0" y="-66675"/>
              <a:ext cx="1509787" cy="1572420"/>
            </a:xfrm>
            <a:prstGeom prst="rect">
              <a:avLst/>
            </a:prstGeom>
          </p:spPr>
          <p:txBody>
            <a:bodyPr lIns="50800" tIns="50800" rIns="50800" bIns="50800" rtlCol="0" anchor="ctr"/>
            <a:lstStyle/>
            <a:p>
              <a:pPr algn="ctr">
                <a:lnSpc>
                  <a:spcPts val="3744"/>
                </a:lnSpc>
              </a:pPr>
              <a:endParaRPr/>
            </a:p>
            <a:p>
              <a:pPr algn="ctr">
                <a:lnSpc>
                  <a:spcPts val="3744"/>
                </a:lnSpc>
              </a:pPr>
              <a:r>
                <a:rPr lang="en-US" sz="2600">
                  <a:solidFill>
                    <a:srgbClr val="000000"/>
                  </a:solidFill>
                  <a:latin typeface="Canva Sans 2 Bold"/>
                </a:rPr>
                <a:t>Tailor marketing and promotional strategies to meet the specific needs and preferences of customers in that location. </a:t>
              </a:r>
            </a:p>
            <a:p>
              <a:pPr algn="ctr">
                <a:lnSpc>
                  <a:spcPts val="3744"/>
                </a:lnSpc>
              </a:pPr>
              <a:endParaRPr lang="en-US" sz="2600">
                <a:solidFill>
                  <a:srgbClr val="000000"/>
                </a:solidFill>
                <a:latin typeface="Canva Sans 2 Bold"/>
              </a:endParaRPr>
            </a:p>
            <a:p>
              <a:pPr algn="ctr">
                <a:lnSpc>
                  <a:spcPts val="3744"/>
                </a:lnSpc>
              </a:pPr>
              <a:r>
                <a:rPr lang="en-US" sz="2600">
                  <a:solidFill>
                    <a:srgbClr val="000000"/>
                  </a:solidFill>
                  <a:latin typeface="Canva Sans 2 Bold"/>
                </a:rPr>
                <a:t>Consider cultural, demographic, and regional factors.</a:t>
              </a:r>
            </a:p>
            <a:p>
              <a:pPr algn="ctr">
                <a:lnSpc>
                  <a:spcPts val="3744"/>
                </a:lnSpc>
              </a:pPr>
              <a:endParaRPr lang="en-US" sz="2600">
                <a:solidFill>
                  <a:srgbClr val="000000"/>
                </a:solidFill>
                <a:latin typeface="Canva Sans 2 Bold"/>
              </a:endParaRPr>
            </a:p>
            <a:p>
              <a:pPr algn="ctr">
                <a:lnSpc>
                  <a:spcPts val="3744"/>
                </a:lnSpc>
              </a:pPr>
              <a:r>
                <a:rPr lang="en-US" sz="2600">
                  <a:solidFill>
                    <a:srgbClr val="000000"/>
                  </a:solidFill>
                  <a:latin typeface="Canva Sans 2 Bold"/>
                </a:rPr>
                <a:t>Create special offers or incentives for customers in the high-churn location.</a:t>
              </a:r>
            </a:p>
          </p:txBody>
        </p:sp>
      </p:grpSp>
      <p:sp>
        <p:nvSpPr>
          <p:cNvPr id="48" name="Freeform 48"/>
          <p:cNvSpPr/>
          <p:nvPr/>
        </p:nvSpPr>
        <p:spPr>
          <a:xfrm>
            <a:off x="0" y="5988912"/>
            <a:ext cx="1628638" cy="2007566"/>
          </a:xfrm>
          <a:custGeom>
            <a:avLst/>
            <a:gdLst/>
            <a:ahLst/>
            <a:cxnLst/>
            <a:rect l="l" t="t" r="r" b="b"/>
            <a:pathLst>
              <a:path w="1628638" h="2007566">
                <a:moveTo>
                  <a:pt x="0" y="0"/>
                </a:moveTo>
                <a:lnTo>
                  <a:pt x="1628638" y="0"/>
                </a:lnTo>
                <a:lnTo>
                  <a:pt x="1628638" y="2007566"/>
                </a:lnTo>
                <a:lnTo>
                  <a:pt x="0" y="2007566"/>
                </a:lnTo>
                <a:lnTo>
                  <a:pt x="0" y="0"/>
                </a:lnTo>
                <a:close/>
              </a:path>
            </a:pathLst>
          </a:custGeom>
          <a:blipFill>
            <a:blip r:embed="rId4"/>
            <a:stretch>
              <a:fillRect/>
            </a:stretch>
          </a:blipFill>
        </p:spPr>
        <p:txBody>
          <a:bodyPr/>
          <a:lstStyle/>
          <a:p>
            <a:endParaRPr lang="en-CA"/>
          </a:p>
        </p:txBody>
      </p:sp>
      <p:sp>
        <p:nvSpPr>
          <p:cNvPr id="49" name="Freeform 49"/>
          <p:cNvSpPr/>
          <p:nvPr/>
        </p:nvSpPr>
        <p:spPr>
          <a:xfrm>
            <a:off x="15361874" y="204225"/>
            <a:ext cx="2736116" cy="1019203"/>
          </a:xfrm>
          <a:custGeom>
            <a:avLst/>
            <a:gdLst/>
            <a:ahLst/>
            <a:cxnLst/>
            <a:rect l="l" t="t" r="r" b="b"/>
            <a:pathLst>
              <a:path w="2736116" h="1019203">
                <a:moveTo>
                  <a:pt x="0" y="0"/>
                </a:moveTo>
                <a:lnTo>
                  <a:pt x="2736116" y="0"/>
                </a:lnTo>
                <a:lnTo>
                  <a:pt x="2736116" y="1019204"/>
                </a:lnTo>
                <a:lnTo>
                  <a:pt x="0" y="101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0" name="Freeform 50"/>
          <p:cNvSpPr/>
          <p:nvPr/>
        </p:nvSpPr>
        <p:spPr>
          <a:xfrm>
            <a:off x="-115788" y="1598250"/>
            <a:ext cx="1597836" cy="1382854"/>
          </a:xfrm>
          <a:custGeom>
            <a:avLst/>
            <a:gdLst/>
            <a:ahLst/>
            <a:cxnLst/>
            <a:rect l="l" t="t" r="r" b="b"/>
            <a:pathLst>
              <a:path w="1597836" h="1382854">
                <a:moveTo>
                  <a:pt x="0" y="0"/>
                </a:moveTo>
                <a:lnTo>
                  <a:pt x="1597836" y="0"/>
                </a:lnTo>
                <a:lnTo>
                  <a:pt x="1597836" y="1382854"/>
                </a:lnTo>
                <a:lnTo>
                  <a:pt x="0" y="13828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51" name="TextBox 51"/>
          <p:cNvSpPr txBox="1"/>
          <p:nvPr/>
        </p:nvSpPr>
        <p:spPr>
          <a:xfrm>
            <a:off x="9144000" y="2307841"/>
            <a:ext cx="12538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1"/>
              </a:rPr>
              <a:t>236</a:t>
            </a:r>
          </a:p>
        </p:txBody>
      </p:sp>
      <p:sp>
        <p:nvSpPr>
          <p:cNvPr id="52" name="TextBox 52"/>
          <p:cNvSpPr txBox="1"/>
          <p:nvPr/>
        </p:nvSpPr>
        <p:spPr>
          <a:xfrm>
            <a:off x="12122037" y="5620612"/>
            <a:ext cx="12538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1"/>
              </a:rPr>
              <a:t>125</a:t>
            </a:r>
          </a:p>
        </p:txBody>
      </p:sp>
      <p:sp>
        <p:nvSpPr>
          <p:cNvPr id="53" name="TextBox 53"/>
          <p:cNvSpPr txBox="1"/>
          <p:nvPr/>
        </p:nvSpPr>
        <p:spPr>
          <a:xfrm>
            <a:off x="15210451" y="5665380"/>
            <a:ext cx="12538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1"/>
              </a:rPr>
              <a:t>122</a:t>
            </a:r>
          </a:p>
        </p:txBody>
      </p:sp>
      <p:sp>
        <p:nvSpPr>
          <p:cNvPr id="54" name="TextBox 54"/>
          <p:cNvSpPr txBox="1"/>
          <p:nvPr/>
        </p:nvSpPr>
        <p:spPr>
          <a:xfrm rot="-5400000">
            <a:off x="4825344" y="5537428"/>
            <a:ext cx="5293629"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1"/>
              </a:rPr>
              <a:t>Customers who left</a:t>
            </a:r>
          </a:p>
        </p:txBody>
      </p:sp>
      <p:sp>
        <p:nvSpPr>
          <p:cNvPr id="55" name="TextBox 55"/>
          <p:cNvSpPr txBox="1"/>
          <p:nvPr/>
        </p:nvSpPr>
        <p:spPr>
          <a:xfrm>
            <a:off x="10729074" y="9693645"/>
            <a:ext cx="5293629"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1"/>
              </a:rPr>
              <a:t>Location 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7163" y="427036"/>
            <a:ext cx="16303404" cy="608458"/>
          </a:xfrm>
          <a:prstGeom prst="rect">
            <a:avLst/>
          </a:prstGeom>
        </p:spPr>
        <p:txBody>
          <a:bodyPr lIns="0" tIns="0" rIns="0" bIns="0" rtlCol="0" anchor="t">
            <a:spAutoFit/>
          </a:bodyPr>
          <a:lstStyle/>
          <a:p>
            <a:pPr>
              <a:lnSpc>
                <a:spcPts val="4554"/>
              </a:lnSpc>
            </a:pPr>
            <a:r>
              <a:rPr lang="en-US" sz="4600">
                <a:solidFill>
                  <a:srgbClr val="227C9D"/>
                </a:solidFill>
                <a:latin typeface="Kollektif Bold"/>
              </a:rPr>
              <a:t>USER COUNT BASED ON NUMBER OF APP TRANSACTIONS</a:t>
            </a:r>
          </a:p>
        </p:txBody>
      </p:sp>
      <p:sp>
        <p:nvSpPr>
          <p:cNvPr id="3" name="Freeform 3"/>
          <p:cNvSpPr/>
          <p:nvPr/>
        </p:nvSpPr>
        <p:spPr>
          <a:xfrm flipH="1">
            <a:off x="-2634012" y="-4424712"/>
            <a:ext cx="5610700" cy="5610700"/>
          </a:xfrm>
          <a:custGeom>
            <a:avLst/>
            <a:gdLst/>
            <a:ahLst/>
            <a:cxnLst/>
            <a:rect l="l" t="t" r="r" b="b"/>
            <a:pathLst>
              <a:path w="5610700" h="5610700">
                <a:moveTo>
                  <a:pt x="5610700" y="0"/>
                </a:moveTo>
                <a:lnTo>
                  <a:pt x="0" y="0"/>
                </a:lnTo>
                <a:lnTo>
                  <a:pt x="0" y="5610700"/>
                </a:lnTo>
                <a:lnTo>
                  <a:pt x="5610700" y="5610700"/>
                </a:lnTo>
                <a:lnTo>
                  <a:pt x="56107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TextBox 4"/>
          <p:cNvSpPr txBox="1"/>
          <p:nvPr/>
        </p:nvSpPr>
        <p:spPr>
          <a:xfrm>
            <a:off x="1678105" y="4211748"/>
            <a:ext cx="1475373" cy="481256"/>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+10K</a:t>
            </a:r>
          </a:p>
        </p:txBody>
      </p:sp>
      <p:sp>
        <p:nvSpPr>
          <p:cNvPr id="5" name="TextBox 5"/>
          <p:cNvSpPr txBox="1"/>
          <p:nvPr/>
        </p:nvSpPr>
        <p:spPr>
          <a:xfrm>
            <a:off x="1678105" y="59317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+50K</a:t>
            </a:r>
          </a:p>
        </p:txBody>
      </p:sp>
      <p:sp>
        <p:nvSpPr>
          <p:cNvPr id="6" name="TextBox 6"/>
          <p:cNvSpPr txBox="1"/>
          <p:nvPr/>
        </p:nvSpPr>
        <p:spPr>
          <a:xfrm>
            <a:off x="1678105" y="76382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+19K</a:t>
            </a:r>
          </a:p>
        </p:txBody>
      </p:sp>
      <p:grpSp>
        <p:nvGrpSpPr>
          <p:cNvPr id="7" name="Group 7"/>
          <p:cNvGrpSpPr/>
          <p:nvPr/>
        </p:nvGrpSpPr>
        <p:grpSpPr>
          <a:xfrm>
            <a:off x="1907110" y="1480576"/>
            <a:ext cx="5732472" cy="2108615"/>
            <a:chOff x="0" y="0"/>
            <a:chExt cx="1509787" cy="555355"/>
          </a:xfrm>
        </p:grpSpPr>
        <p:sp>
          <p:nvSpPr>
            <p:cNvPr id="8" name="Freeform 8"/>
            <p:cNvSpPr/>
            <p:nvPr/>
          </p:nvSpPr>
          <p:spPr>
            <a:xfrm>
              <a:off x="0" y="0"/>
              <a:ext cx="1509787" cy="555355"/>
            </a:xfrm>
            <a:custGeom>
              <a:avLst/>
              <a:gdLst/>
              <a:ahLst/>
              <a:cxnLst/>
              <a:rect l="l" t="t" r="r" b="b"/>
              <a:pathLst>
                <a:path w="1509787" h="555355">
                  <a:moveTo>
                    <a:pt x="68877" y="0"/>
                  </a:moveTo>
                  <a:lnTo>
                    <a:pt x="1440910" y="0"/>
                  </a:lnTo>
                  <a:cubicBezTo>
                    <a:pt x="1459177" y="0"/>
                    <a:pt x="1476696" y="7257"/>
                    <a:pt x="1489613" y="20174"/>
                  </a:cubicBezTo>
                  <a:cubicBezTo>
                    <a:pt x="1502530" y="33091"/>
                    <a:pt x="1509787" y="50610"/>
                    <a:pt x="1509787" y="68877"/>
                  </a:cubicBezTo>
                  <a:lnTo>
                    <a:pt x="1509787" y="486478"/>
                  </a:lnTo>
                  <a:cubicBezTo>
                    <a:pt x="1509787" y="504745"/>
                    <a:pt x="1502530" y="522265"/>
                    <a:pt x="1489613" y="535182"/>
                  </a:cubicBezTo>
                  <a:cubicBezTo>
                    <a:pt x="1476696" y="548099"/>
                    <a:pt x="1459177" y="555355"/>
                    <a:pt x="1440910" y="555355"/>
                  </a:cubicBezTo>
                  <a:lnTo>
                    <a:pt x="68877" y="555355"/>
                  </a:lnTo>
                  <a:cubicBezTo>
                    <a:pt x="50610" y="555355"/>
                    <a:pt x="33091" y="548099"/>
                    <a:pt x="20174" y="535182"/>
                  </a:cubicBezTo>
                  <a:cubicBezTo>
                    <a:pt x="7257" y="522265"/>
                    <a:pt x="0" y="504745"/>
                    <a:pt x="0" y="486478"/>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CA"/>
            </a:p>
          </p:txBody>
        </p:sp>
        <p:sp>
          <p:nvSpPr>
            <p:cNvPr id="9" name="TextBox 9"/>
            <p:cNvSpPr txBox="1"/>
            <p:nvPr/>
          </p:nvSpPr>
          <p:spPr>
            <a:xfrm>
              <a:off x="0" y="-38100"/>
              <a:ext cx="1509787" cy="593455"/>
            </a:xfrm>
            <a:prstGeom prst="rect">
              <a:avLst/>
            </a:prstGeom>
          </p:spPr>
          <p:txBody>
            <a:bodyPr lIns="50800" tIns="50800" rIns="50800" bIns="50800" rtlCol="0" anchor="ctr"/>
            <a:lstStyle/>
            <a:p>
              <a:pPr algn="ctr">
                <a:lnSpc>
                  <a:spcPts val="3079"/>
                </a:lnSpc>
                <a:spcBef>
                  <a:spcPct val="0"/>
                </a:spcBef>
              </a:pPr>
              <a:r>
                <a:rPr lang="en-US" sz="2199">
                  <a:solidFill>
                    <a:srgbClr val="000000"/>
                  </a:solidFill>
                  <a:latin typeface="Canva Sans 2 Bold"/>
                </a:rPr>
                <a:t>The highest churn rate is observed among customers with three app transactions, with a decreasing trend as the number of app transactions increases.</a:t>
              </a:r>
            </a:p>
          </p:txBody>
        </p:sp>
      </p:grpSp>
      <p:grpSp>
        <p:nvGrpSpPr>
          <p:cNvPr id="10" name="Group 10"/>
          <p:cNvGrpSpPr/>
          <p:nvPr/>
        </p:nvGrpSpPr>
        <p:grpSpPr>
          <a:xfrm>
            <a:off x="1907110" y="4268898"/>
            <a:ext cx="5732472" cy="4910836"/>
            <a:chOff x="0" y="0"/>
            <a:chExt cx="1509787" cy="1293389"/>
          </a:xfrm>
        </p:grpSpPr>
        <p:sp>
          <p:nvSpPr>
            <p:cNvPr id="11" name="Freeform 11"/>
            <p:cNvSpPr/>
            <p:nvPr/>
          </p:nvSpPr>
          <p:spPr>
            <a:xfrm>
              <a:off x="0" y="0"/>
              <a:ext cx="1509787" cy="1293389"/>
            </a:xfrm>
            <a:custGeom>
              <a:avLst/>
              <a:gdLst/>
              <a:ahLst/>
              <a:cxnLst/>
              <a:rect l="l" t="t" r="r" b="b"/>
              <a:pathLst>
                <a:path w="1509787" h="1293389">
                  <a:moveTo>
                    <a:pt x="68877" y="0"/>
                  </a:moveTo>
                  <a:lnTo>
                    <a:pt x="1440910" y="0"/>
                  </a:lnTo>
                  <a:cubicBezTo>
                    <a:pt x="1459177" y="0"/>
                    <a:pt x="1476696" y="7257"/>
                    <a:pt x="1489613" y="20174"/>
                  </a:cubicBezTo>
                  <a:cubicBezTo>
                    <a:pt x="1502530" y="33091"/>
                    <a:pt x="1509787" y="50610"/>
                    <a:pt x="1509787" y="68877"/>
                  </a:cubicBezTo>
                  <a:lnTo>
                    <a:pt x="1509787" y="1224511"/>
                  </a:lnTo>
                  <a:cubicBezTo>
                    <a:pt x="1509787" y="1242779"/>
                    <a:pt x="1502530" y="1260298"/>
                    <a:pt x="1489613" y="1273215"/>
                  </a:cubicBezTo>
                  <a:cubicBezTo>
                    <a:pt x="1476696" y="1286132"/>
                    <a:pt x="1459177" y="1293389"/>
                    <a:pt x="1440910" y="1293389"/>
                  </a:cubicBezTo>
                  <a:lnTo>
                    <a:pt x="68877" y="1293389"/>
                  </a:lnTo>
                  <a:cubicBezTo>
                    <a:pt x="30837" y="1293389"/>
                    <a:pt x="0" y="1262551"/>
                    <a:pt x="0" y="1224511"/>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CA"/>
            </a:p>
          </p:txBody>
        </p:sp>
        <p:sp>
          <p:nvSpPr>
            <p:cNvPr id="12" name="TextBox 12"/>
            <p:cNvSpPr txBox="1"/>
            <p:nvPr/>
          </p:nvSpPr>
          <p:spPr>
            <a:xfrm>
              <a:off x="0" y="-47625"/>
              <a:ext cx="1509787" cy="1341014"/>
            </a:xfrm>
            <a:prstGeom prst="rect">
              <a:avLst/>
            </a:prstGeom>
          </p:spPr>
          <p:txBody>
            <a:bodyPr lIns="50800" tIns="50800" rIns="50800" bIns="50800" rtlCol="0" anchor="ctr"/>
            <a:lstStyle/>
            <a:p>
              <a:pPr algn="ctr">
                <a:lnSpc>
                  <a:spcPts val="3168"/>
                </a:lnSpc>
              </a:pPr>
              <a:r>
                <a:rPr lang="en-US" sz="2200">
                  <a:solidFill>
                    <a:srgbClr val="000000"/>
                  </a:solidFill>
                  <a:latin typeface="Canva Sans 2 Bold"/>
                </a:rPr>
                <a:t>   </a:t>
              </a:r>
            </a:p>
            <a:p>
              <a:pPr algn="ctr">
                <a:lnSpc>
                  <a:spcPts val="3168"/>
                </a:lnSpc>
              </a:pPr>
              <a:endParaRPr lang="en-US" sz="2200">
                <a:solidFill>
                  <a:srgbClr val="000000"/>
                </a:solidFill>
                <a:latin typeface="Canva Sans 2 Bold"/>
              </a:endParaRPr>
            </a:p>
            <a:p>
              <a:pPr algn="ctr">
                <a:lnSpc>
                  <a:spcPts val="3168"/>
                </a:lnSpc>
              </a:pPr>
              <a:r>
                <a:rPr lang="en-US" sz="2200">
                  <a:solidFill>
                    <a:srgbClr val="000000"/>
                  </a:solidFill>
                  <a:latin typeface="Canva Sans 2 Bold"/>
                </a:rPr>
                <a:t>Examine the underlying causes for the elevated churn rate in the group of customers with three app transactions.</a:t>
              </a:r>
            </a:p>
            <a:p>
              <a:pPr algn="ctr">
                <a:lnSpc>
                  <a:spcPts val="3168"/>
                </a:lnSpc>
              </a:pPr>
              <a:endParaRPr lang="en-US" sz="2200">
                <a:solidFill>
                  <a:srgbClr val="000000"/>
                </a:solidFill>
                <a:latin typeface="Canva Sans 2 Bold"/>
              </a:endParaRPr>
            </a:p>
            <a:p>
              <a:pPr algn="ctr">
                <a:lnSpc>
                  <a:spcPts val="3168"/>
                </a:lnSpc>
              </a:pPr>
              <a:r>
                <a:rPr lang="en-US" sz="2200">
                  <a:solidFill>
                    <a:srgbClr val="000000"/>
                  </a:solidFill>
                  <a:latin typeface="Canva Sans 2 Bold"/>
                </a:rPr>
                <a:t>Develop strategies to captivate these customers, such as offering personalized recommendations and implementing loyalty programs.</a:t>
              </a:r>
            </a:p>
            <a:p>
              <a:pPr>
                <a:lnSpc>
                  <a:spcPts val="3168"/>
                </a:lnSpc>
              </a:pPr>
              <a:endParaRPr lang="en-US" sz="2200">
                <a:solidFill>
                  <a:srgbClr val="000000"/>
                </a:solidFill>
                <a:latin typeface="Canva Sans 2 Bold"/>
              </a:endParaRPr>
            </a:p>
            <a:p>
              <a:pPr>
                <a:lnSpc>
                  <a:spcPts val="3168"/>
                </a:lnSpc>
              </a:pPr>
              <a:endParaRPr lang="en-US" sz="2200">
                <a:solidFill>
                  <a:srgbClr val="000000"/>
                </a:solidFill>
                <a:latin typeface="Canva Sans 2 Bold"/>
              </a:endParaRPr>
            </a:p>
          </p:txBody>
        </p:sp>
      </p:grpSp>
      <p:sp>
        <p:nvSpPr>
          <p:cNvPr id="13" name="Freeform 13"/>
          <p:cNvSpPr/>
          <p:nvPr/>
        </p:nvSpPr>
        <p:spPr>
          <a:xfrm>
            <a:off x="214381" y="5616929"/>
            <a:ext cx="1628638" cy="2007566"/>
          </a:xfrm>
          <a:custGeom>
            <a:avLst/>
            <a:gdLst/>
            <a:ahLst/>
            <a:cxnLst/>
            <a:rect l="l" t="t" r="r" b="b"/>
            <a:pathLst>
              <a:path w="1628638" h="2007566">
                <a:moveTo>
                  <a:pt x="0" y="0"/>
                </a:moveTo>
                <a:lnTo>
                  <a:pt x="1628638" y="0"/>
                </a:lnTo>
                <a:lnTo>
                  <a:pt x="1628638" y="2007566"/>
                </a:lnTo>
                <a:lnTo>
                  <a:pt x="0" y="2007566"/>
                </a:lnTo>
                <a:lnTo>
                  <a:pt x="0" y="0"/>
                </a:lnTo>
                <a:close/>
              </a:path>
            </a:pathLst>
          </a:custGeom>
          <a:blipFill>
            <a:blip r:embed="rId4"/>
            <a:stretch>
              <a:fillRect/>
            </a:stretch>
          </a:blipFill>
        </p:spPr>
        <p:txBody>
          <a:bodyPr/>
          <a:lstStyle/>
          <a:p>
            <a:endParaRPr lang="en-CA"/>
          </a:p>
        </p:txBody>
      </p:sp>
      <p:sp>
        <p:nvSpPr>
          <p:cNvPr id="14" name="Freeform 14"/>
          <p:cNvSpPr/>
          <p:nvPr/>
        </p:nvSpPr>
        <p:spPr>
          <a:xfrm>
            <a:off x="8425457" y="1185988"/>
            <a:ext cx="10228677" cy="9101012"/>
          </a:xfrm>
          <a:custGeom>
            <a:avLst/>
            <a:gdLst/>
            <a:ahLst/>
            <a:cxnLst/>
            <a:rect l="l" t="t" r="r" b="b"/>
            <a:pathLst>
              <a:path w="10228677" h="9101012">
                <a:moveTo>
                  <a:pt x="0" y="0"/>
                </a:moveTo>
                <a:lnTo>
                  <a:pt x="10228676" y="0"/>
                </a:lnTo>
                <a:lnTo>
                  <a:pt x="10228676" y="9101012"/>
                </a:lnTo>
                <a:lnTo>
                  <a:pt x="0" y="9101012"/>
                </a:lnTo>
                <a:lnTo>
                  <a:pt x="0" y="0"/>
                </a:lnTo>
                <a:close/>
              </a:path>
            </a:pathLst>
          </a:custGeom>
          <a:blipFill>
            <a:blip r:embed="rId5"/>
            <a:stretch>
              <a:fillRect l="-3615" r="-3615"/>
            </a:stretch>
          </a:blipFill>
        </p:spPr>
        <p:txBody>
          <a:bodyPr/>
          <a:lstStyle/>
          <a:p>
            <a:endParaRPr lang="en-CA"/>
          </a:p>
        </p:txBody>
      </p:sp>
      <p:sp>
        <p:nvSpPr>
          <p:cNvPr id="15" name="Freeform 15"/>
          <p:cNvSpPr/>
          <p:nvPr/>
        </p:nvSpPr>
        <p:spPr>
          <a:xfrm>
            <a:off x="558769" y="1764402"/>
            <a:ext cx="1348342" cy="1540962"/>
          </a:xfrm>
          <a:custGeom>
            <a:avLst/>
            <a:gdLst/>
            <a:ahLst/>
            <a:cxnLst/>
            <a:rect l="l" t="t" r="r" b="b"/>
            <a:pathLst>
              <a:path w="1348342" h="1540962">
                <a:moveTo>
                  <a:pt x="0" y="0"/>
                </a:moveTo>
                <a:lnTo>
                  <a:pt x="1348341" y="0"/>
                </a:lnTo>
                <a:lnTo>
                  <a:pt x="1348341" y="1540962"/>
                </a:lnTo>
                <a:lnTo>
                  <a:pt x="0" y="1540962"/>
                </a:lnTo>
                <a:lnTo>
                  <a:pt x="0" y="0"/>
                </a:lnTo>
                <a:close/>
              </a:path>
            </a:pathLst>
          </a:custGeom>
          <a:blipFill>
            <a:blip r:embed="rId6"/>
            <a:stretch>
              <a:fillRect/>
            </a:stretch>
          </a:blipFill>
        </p:spPr>
        <p:txBody>
          <a:bodyPr/>
          <a:lstStyle/>
          <a:p>
            <a:endParaRPr lang="en-CA"/>
          </a:p>
        </p:txBody>
      </p:sp>
      <p:sp>
        <p:nvSpPr>
          <p:cNvPr id="16" name="Freeform 16"/>
          <p:cNvSpPr/>
          <p:nvPr/>
        </p:nvSpPr>
        <p:spPr>
          <a:xfrm>
            <a:off x="-864902" y="3305364"/>
            <a:ext cx="6995001" cy="10230349"/>
          </a:xfrm>
          <a:custGeom>
            <a:avLst/>
            <a:gdLst/>
            <a:ahLst/>
            <a:cxnLst/>
            <a:rect l="l" t="t" r="r" b="b"/>
            <a:pathLst>
              <a:path w="6995001" h="10230349">
                <a:moveTo>
                  <a:pt x="0" y="0"/>
                </a:moveTo>
                <a:lnTo>
                  <a:pt x="6995002" y="0"/>
                </a:lnTo>
                <a:lnTo>
                  <a:pt x="6995002" y="10230350"/>
                </a:lnTo>
                <a:lnTo>
                  <a:pt x="0" y="10230350"/>
                </a:lnTo>
                <a:lnTo>
                  <a:pt x="0" y="0"/>
                </a:lnTo>
                <a:close/>
              </a:path>
            </a:pathLst>
          </a:custGeom>
          <a:blipFill>
            <a:blip r:embed="rId7">
              <a:alphaModFix amt="6999"/>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7" name="TextBox 17"/>
          <p:cNvSpPr txBox="1"/>
          <p:nvPr/>
        </p:nvSpPr>
        <p:spPr>
          <a:xfrm>
            <a:off x="11014933" y="1893186"/>
            <a:ext cx="1495676"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+24K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2969" y="407986"/>
            <a:ext cx="16477597" cy="510922"/>
          </a:xfrm>
          <a:prstGeom prst="rect">
            <a:avLst/>
          </a:prstGeom>
        </p:spPr>
        <p:txBody>
          <a:bodyPr lIns="0" tIns="0" rIns="0" bIns="0" rtlCol="0" anchor="t">
            <a:spAutoFit/>
          </a:bodyPr>
          <a:lstStyle/>
          <a:p>
            <a:pPr>
              <a:lnSpc>
                <a:spcPts val="3762"/>
              </a:lnSpc>
            </a:pPr>
            <a:r>
              <a:rPr lang="en-US" sz="3800">
                <a:solidFill>
                  <a:srgbClr val="227C9D"/>
                </a:solidFill>
                <a:latin typeface="Kollektif Bold"/>
              </a:rPr>
              <a:t>CUSTOMER CHURN ANALYSIS BASED ON CUSTOMER SERVICE CALLS</a:t>
            </a:r>
          </a:p>
        </p:txBody>
      </p:sp>
      <p:sp>
        <p:nvSpPr>
          <p:cNvPr id="3" name="Freeform 3"/>
          <p:cNvSpPr/>
          <p:nvPr/>
        </p:nvSpPr>
        <p:spPr>
          <a:xfrm flipH="1">
            <a:off x="-2634012" y="-4424712"/>
            <a:ext cx="5054822" cy="5054822"/>
          </a:xfrm>
          <a:custGeom>
            <a:avLst/>
            <a:gdLst/>
            <a:ahLst/>
            <a:cxnLst/>
            <a:rect l="l" t="t" r="r" b="b"/>
            <a:pathLst>
              <a:path w="5054822" h="5054822">
                <a:moveTo>
                  <a:pt x="5054821" y="0"/>
                </a:moveTo>
                <a:lnTo>
                  <a:pt x="0" y="0"/>
                </a:lnTo>
                <a:lnTo>
                  <a:pt x="0" y="5054821"/>
                </a:lnTo>
                <a:lnTo>
                  <a:pt x="5054821" y="5054821"/>
                </a:lnTo>
                <a:lnTo>
                  <a:pt x="505482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TextBox 4"/>
          <p:cNvSpPr txBox="1"/>
          <p:nvPr/>
        </p:nvSpPr>
        <p:spPr>
          <a:xfrm>
            <a:off x="1678105" y="4211748"/>
            <a:ext cx="1475373" cy="481256"/>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+10K</a:t>
            </a:r>
          </a:p>
        </p:txBody>
      </p:sp>
      <p:sp>
        <p:nvSpPr>
          <p:cNvPr id="5" name="TextBox 5"/>
          <p:cNvSpPr txBox="1"/>
          <p:nvPr/>
        </p:nvSpPr>
        <p:spPr>
          <a:xfrm>
            <a:off x="1678105" y="59317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+50K</a:t>
            </a:r>
          </a:p>
        </p:txBody>
      </p:sp>
      <p:sp>
        <p:nvSpPr>
          <p:cNvPr id="6" name="TextBox 6"/>
          <p:cNvSpPr txBox="1"/>
          <p:nvPr/>
        </p:nvSpPr>
        <p:spPr>
          <a:xfrm>
            <a:off x="1678105" y="7638262"/>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+19K</a:t>
            </a:r>
          </a:p>
        </p:txBody>
      </p:sp>
      <p:grpSp>
        <p:nvGrpSpPr>
          <p:cNvPr id="7" name="Group 7"/>
          <p:cNvGrpSpPr/>
          <p:nvPr/>
        </p:nvGrpSpPr>
        <p:grpSpPr>
          <a:xfrm>
            <a:off x="1678105" y="1446252"/>
            <a:ext cx="5802297" cy="2483195"/>
            <a:chOff x="0" y="-9040"/>
            <a:chExt cx="1528177" cy="654010"/>
          </a:xfrm>
        </p:grpSpPr>
        <p:sp>
          <p:nvSpPr>
            <p:cNvPr id="8" name="Freeform 8"/>
            <p:cNvSpPr/>
            <p:nvPr/>
          </p:nvSpPr>
          <p:spPr>
            <a:xfrm>
              <a:off x="18390" y="-9040"/>
              <a:ext cx="1509787" cy="644970"/>
            </a:xfrm>
            <a:custGeom>
              <a:avLst/>
              <a:gdLst/>
              <a:ahLst/>
              <a:cxnLst/>
              <a:rect l="l" t="t" r="r" b="b"/>
              <a:pathLst>
                <a:path w="1509787" h="644970">
                  <a:moveTo>
                    <a:pt x="68877" y="0"/>
                  </a:moveTo>
                  <a:lnTo>
                    <a:pt x="1440910" y="0"/>
                  </a:lnTo>
                  <a:cubicBezTo>
                    <a:pt x="1459177" y="0"/>
                    <a:pt x="1476696" y="7257"/>
                    <a:pt x="1489613" y="20174"/>
                  </a:cubicBezTo>
                  <a:cubicBezTo>
                    <a:pt x="1502530" y="33091"/>
                    <a:pt x="1509787" y="50610"/>
                    <a:pt x="1509787" y="68877"/>
                  </a:cubicBezTo>
                  <a:lnTo>
                    <a:pt x="1509787" y="576093"/>
                  </a:lnTo>
                  <a:cubicBezTo>
                    <a:pt x="1509787" y="594360"/>
                    <a:pt x="1502530" y="611879"/>
                    <a:pt x="1489613" y="624797"/>
                  </a:cubicBezTo>
                  <a:cubicBezTo>
                    <a:pt x="1476696" y="637713"/>
                    <a:pt x="1459177" y="644970"/>
                    <a:pt x="1440910" y="644970"/>
                  </a:cubicBezTo>
                  <a:lnTo>
                    <a:pt x="68877" y="644970"/>
                  </a:lnTo>
                  <a:cubicBezTo>
                    <a:pt x="30837" y="644970"/>
                    <a:pt x="0" y="614133"/>
                    <a:pt x="0" y="576093"/>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US" dirty="0">
                <a:solidFill>
                  <a:srgbClr val="000000"/>
                </a:solidFill>
                <a:latin typeface="Canva Sans 2 Bold"/>
              </a:endParaRPr>
            </a:p>
            <a:p>
              <a:pPr algn="ctr">
                <a:lnSpc>
                  <a:spcPts val="3168"/>
                </a:lnSpc>
              </a:pPr>
              <a:r>
                <a:rPr lang="en-US" sz="2200" dirty="0">
                  <a:solidFill>
                    <a:srgbClr val="000000"/>
                  </a:solidFill>
                  <a:latin typeface="Canva Sans 2 Bold"/>
                </a:rPr>
                <a:t>Here we see that the proportion of people leaving the company were significantly higher after the 3rd call, with maximum being for the 6th call.</a:t>
              </a:r>
            </a:p>
            <a:p>
              <a:endParaRPr lang="en-CA" dirty="0"/>
            </a:p>
          </p:txBody>
        </p:sp>
        <p:sp>
          <p:nvSpPr>
            <p:cNvPr id="9" name="TextBox 9"/>
            <p:cNvSpPr txBox="1"/>
            <p:nvPr/>
          </p:nvSpPr>
          <p:spPr>
            <a:xfrm>
              <a:off x="0" y="102266"/>
              <a:ext cx="1509787" cy="542704"/>
            </a:xfrm>
            <a:prstGeom prst="rect">
              <a:avLst/>
            </a:prstGeom>
          </p:spPr>
          <p:txBody>
            <a:bodyPr lIns="50800" tIns="50800" rIns="50800" bIns="50800" rtlCol="0" anchor="ctr"/>
            <a:lstStyle/>
            <a:p>
              <a:pPr algn="ctr">
                <a:lnSpc>
                  <a:spcPts val="2659"/>
                </a:lnSpc>
                <a:spcBef>
                  <a:spcPct val="0"/>
                </a:spcBef>
              </a:pPr>
              <a:endParaRPr lang="en-US" sz="1899" dirty="0">
                <a:solidFill>
                  <a:srgbClr val="000000"/>
                </a:solidFill>
                <a:latin typeface="Canva Sans 2 Bold"/>
              </a:endParaRPr>
            </a:p>
          </p:txBody>
        </p:sp>
      </p:grpSp>
      <p:grpSp>
        <p:nvGrpSpPr>
          <p:cNvPr id="10" name="Group 10"/>
          <p:cNvGrpSpPr/>
          <p:nvPr/>
        </p:nvGrpSpPr>
        <p:grpSpPr>
          <a:xfrm>
            <a:off x="1678105" y="4268898"/>
            <a:ext cx="5732472" cy="5710936"/>
            <a:chOff x="0" y="0"/>
            <a:chExt cx="1509787" cy="1504115"/>
          </a:xfrm>
        </p:grpSpPr>
        <p:sp>
          <p:nvSpPr>
            <p:cNvPr id="11" name="Freeform 11"/>
            <p:cNvSpPr/>
            <p:nvPr/>
          </p:nvSpPr>
          <p:spPr>
            <a:xfrm>
              <a:off x="0" y="0"/>
              <a:ext cx="1509787" cy="1504115"/>
            </a:xfrm>
            <a:custGeom>
              <a:avLst/>
              <a:gdLst/>
              <a:ahLst/>
              <a:cxnLst/>
              <a:rect l="l" t="t" r="r" b="b"/>
              <a:pathLst>
                <a:path w="1509787" h="1504115">
                  <a:moveTo>
                    <a:pt x="68877" y="0"/>
                  </a:moveTo>
                  <a:lnTo>
                    <a:pt x="1440910" y="0"/>
                  </a:lnTo>
                  <a:cubicBezTo>
                    <a:pt x="1459177" y="0"/>
                    <a:pt x="1476696" y="7257"/>
                    <a:pt x="1489613" y="20174"/>
                  </a:cubicBezTo>
                  <a:cubicBezTo>
                    <a:pt x="1502530" y="33091"/>
                    <a:pt x="1509787" y="50610"/>
                    <a:pt x="1509787" y="68877"/>
                  </a:cubicBezTo>
                  <a:lnTo>
                    <a:pt x="1509787" y="1435237"/>
                  </a:lnTo>
                  <a:cubicBezTo>
                    <a:pt x="1509787" y="1453505"/>
                    <a:pt x="1502530" y="1471024"/>
                    <a:pt x="1489613" y="1483941"/>
                  </a:cubicBezTo>
                  <a:cubicBezTo>
                    <a:pt x="1476696" y="1496858"/>
                    <a:pt x="1459177" y="1504115"/>
                    <a:pt x="1440910" y="1504115"/>
                  </a:cubicBezTo>
                  <a:lnTo>
                    <a:pt x="68877" y="1504115"/>
                  </a:lnTo>
                  <a:cubicBezTo>
                    <a:pt x="50610" y="1504115"/>
                    <a:pt x="33091" y="1496858"/>
                    <a:pt x="20174" y="1483941"/>
                  </a:cubicBezTo>
                  <a:cubicBezTo>
                    <a:pt x="7257" y="1471024"/>
                    <a:pt x="0" y="1453505"/>
                    <a:pt x="0" y="1435237"/>
                  </a:cubicBezTo>
                  <a:lnTo>
                    <a:pt x="0" y="68877"/>
                  </a:lnTo>
                  <a:cubicBezTo>
                    <a:pt x="0" y="50610"/>
                    <a:pt x="7257" y="33091"/>
                    <a:pt x="20174" y="20174"/>
                  </a:cubicBezTo>
                  <a:cubicBezTo>
                    <a:pt x="33091" y="7257"/>
                    <a:pt x="50610" y="0"/>
                    <a:pt x="68877" y="0"/>
                  </a:cubicBezTo>
                  <a:close/>
                </a:path>
              </a:pathLst>
            </a:custGeom>
            <a:solidFill>
              <a:srgbClr val="EFEFEF"/>
            </a:solidFill>
          </p:spPr>
          <p:txBody>
            <a:bodyPr/>
            <a:lstStyle/>
            <a:p>
              <a:endParaRPr lang="en-CA"/>
            </a:p>
          </p:txBody>
        </p:sp>
        <p:sp>
          <p:nvSpPr>
            <p:cNvPr id="12" name="TextBox 12"/>
            <p:cNvSpPr txBox="1"/>
            <p:nvPr/>
          </p:nvSpPr>
          <p:spPr>
            <a:xfrm>
              <a:off x="0" y="-47625"/>
              <a:ext cx="1509787" cy="1551740"/>
            </a:xfrm>
            <a:prstGeom prst="rect">
              <a:avLst/>
            </a:prstGeom>
          </p:spPr>
          <p:txBody>
            <a:bodyPr lIns="50800" tIns="50800" rIns="50800" bIns="50800" rtlCol="0" anchor="ctr"/>
            <a:lstStyle/>
            <a:p>
              <a:pPr algn="ctr">
                <a:lnSpc>
                  <a:spcPts val="3168"/>
                </a:lnSpc>
              </a:pPr>
              <a:r>
                <a:rPr lang="en-US" sz="2200" dirty="0">
                  <a:solidFill>
                    <a:srgbClr val="000000"/>
                  </a:solidFill>
                  <a:latin typeface="Canva Sans 2 Bold"/>
                </a:rPr>
                <a:t>Focus on reducing customer churn amongst those who make 3 calls or more, as this is a high-risk group.</a:t>
              </a:r>
            </a:p>
            <a:p>
              <a:pPr algn="ctr">
                <a:lnSpc>
                  <a:spcPts val="3168"/>
                </a:lnSpc>
              </a:pPr>
              <a:endParaRPr lang="en-US" sz="2200" dirty="0">
                <a:solidFill>
                  <a:srgbClr val="000000"/>
                </a:solidFill>
                <a:latin typeface="Canva Sans 2 Bold"/>
              </a:endParaRPr>
            </a:p>
            <a:p>
              <a:pPr algn="ctr">
                <a:lnSpc>
                  <a:spcPts val="3168"/>
                </a:lnSpc>
              </a:pPr>
              <a:r>
                <a:rPr lang="en-US" sz="2200" dirty="0">
                  <a:solidFill>
                    <a:srgbClr val="000000"/>
                  </a:solidFill>
                  <a:latin typeface="Canva Sans 2 Bold"/>
                </a:rPr>
                <a:t>Implement proactive customer engagement strategies to address issues before they escalate to requiring a call more than 3.</a:t>
              </a:r>
            </a:p>
            <a:p>
              <a:pPr algn="ctr">
                <a:lnSpc>
                  <a:spcPts val="3168"/>
                </a:lnSpc>
              </a:pPr>
              <a:endParaRPr lang="en-US" sz="2200" dirty="0">
                <a:solidFill>
                  <a:srgbClr val="000000"/>
                </a:solidFill>
                <a:latin typeface="Canva Sans 2 Bold"/>
              </a:endParaRPr>
            </a:p>
            <a:p>
              <a:pPr algn="ctr">
                <a:lnSpc>
                  <a:spcPts val="3168"/>
                </a:lnSpc>
              </a:pPr>
              <a:r>
                <a:rPr lang="en-US" sz="2200" dirty="0">
                  <a:solidFill>
                    <a:srgbClr val="000000"/>
                  </a:solidFill>
                  <a:latin typeface="Canva Sans 2 Bold"/>
                </a:rPr>
                <a:t>Enhance self-service options and user-friendly resources to empower customers to find answers independently.</a:t>
              </a:r>
            </a:p>
          </p:txBody>
        </p:sp>
      </p:grpSp>
      <p:sp>
        <p:nvSpPr>
          <p:cNvPr id="14" name="Freeform 14"/>
          <p:cNvSpPr/>
          <p:nvPr/>
        </p:nvSpPr>
        <p:spPr>
          <a:xfrm>
            <a:off x="0" y="1795737"/>
            <a:ext cx="1602595" cy="1818548"/>
          </a:xfrm>
          <a:custGeom>
            <a:avLst/>
            <a:gdLst/>
            <a:ahLst/>
            <a:cxnLst/>
            <a:rect l="l" t="t" r="r" b="b"/>
            <a:pathLst>
              <a:path w="1602595" h="1818548">
                <a:moveTo>
                  <a:pt x="0" y="0"/>
                </a:moveTo>
                <a:lnTo>
                  <a:pt x="1602595" y="0"/>
                </a:lnTo>
                <a:lnTo>
                  <a:pt x="1602595" y="1818548"/>
                </a:lnTo>
                <a:lnTo>
                  <a:pt x="0" y="1818548"/>
                </a:lnTo>
                <a:lnTo>
                  <a:pt x="0" y="0"/>
                </a:lnTo>
                <a:close/>
              </a:path>
            </a:pathLst>
          </a:custGeom>
          <a:blipFill>
            <a:blip r:embed="rId4"/>
            <a:stretch>
              <a:fillRect/>
            </a:stretch>
          </a:blipFill>
        </p:spPr>
        <p:txBody>
          <a:bodyPr/>
          <a:lstStyle/>
          <a:p>
            <a:endParaRPr lang="en-CA"/>
          </a:p>
        </p:txBody>
      </p:sp>
      <p:sp>
        <p:nvSpPr>
          <p:cNvPr id="15" name="Freeform 15"/>
          <p:cNvSpPr/>
          <p:nvPr/>
        </p:nvSpPr>
        <p:spPr>
          <a:xfrm>
            <a:off x="0" y="6088954"/>
            <a:ext cx="1602595" cy="1818548"/>
          </a:xfrm>
          <a:custGeom>
            <a:avLst/>
            <a:gdLst/>
            <a:ahLst/>
            <a:cxnLst/>
            <a:rect l="l" t="t" r="r" b="b"/>
            <a:pathLst>
              <a:path w="1602595" h="1818548">
                <a:moveTo>
                  <a:pt x="0" y="0"/>
                </a:moveTo>
                <a:lnTo>
                  <a:pt x="1602595" y="0"/>
                </a:lnTo>
                <a:lnTo>
                  <a:pt x="1602595" y="1818548"/>
                </a:lnTo>
                <a:lnTo>
                  <a:pt x="0" y="1818548"/>
                </a:lnTo>
                <a:lnTo>
                  <a:pt x="0" y="0"/>
                </a:lnTo>
                <a:close/>
              </a:path>
            </a:pathLst>
          </a:custGeom>
          <a:blipFill>
            <a:blip r:embed="rId4"/>
            <a:stretch>
              <a:fillRect/>
            </a:stretch>
          </a:blipFill>
        </p:spPr>
        <p:txBody>
          <a:bodyPr/>
          <a:lstStyle/>
          <a:p>
            <a:endParaRPr lang="en-CA"/>
          </a:p>
        </p:txBody>
      </p:sp>
      <p:sp>
        <p:nvSpPr>
          <p:cNvPr id="16" name="Freeform 16"/>
          <p:cNvSpPr/>
          <p:nvPr/>
        </p:nvSpPr>
        <p:spPr>
          <a:xfrm flipH="1">
            <a:off x="11925433" y="-17012"/>
            <a:ext cx="7105696" cy="5160512"/>
          </a:xfrm>
          <a:custGeom>
            <a:avLst/>
            <a:gdLst/>
            <a:ahLst/>
            <a:cxnLst/>
            <a:rect l="l" t="t" r="r" b="b"/>
            <a:pathLst>
              <a:path w="7105696" h="5160512">
                <a:moveTo>
                  <a:pt x="7105695" y="0"/>
                </a:moveTo>
                <a:lnTo>
                  <a:pt x="0" y="0"/>
                </a:lnTo>
                <a:lnTo>
                  <a:pt x="0" y="5160512"/>
                </a:lnTo>
                <a:lnTo>
                  <a:pt x="7105695" y="5160512"/>
                </a:lnTo>
                <a:lnTo>
                  <a:pt x="7105695" y="0"/>
                </a:lnTo>
                <a:close/>
              </a:path>
            </a:pathLst>
          </a:custGeom>
          <a:blipFill>
            <a:blip r:embed="rId5">
              <a:alphaModFix amt="9999"/>
            </a:blip>
            <a:stretch>
              <a:fillRect/>
            </a:stretch>
          </a:blipFill>
        </p:spPr>
        <p:txBody>
          <a:bodyPr/>
          <a:lstStyle/>
          <a:p>
            <a:endParaRPr lang="en-CA"/>
          </a:p>
        </p:txBody>
      </p:sp>
      <p:pic>
        <p:nvPicPr>
          <p:cNvPr id="19" name="Picture" title="This slide contains the following visuals: Comparison of Customer Leaving and Staying vs Customer Service call. Please refer to the notes on this slide for details">
            <a:hlinkClick r:id="rId6"/>
            <a:extLst>
              <a:ext uri="{FF2B5EF4-FFF2-40B4-BE49-F238E27FC236}">
                <a16:creationId xmlns:a16="http://schemas.microsoft.com/office/drawing/2014/main" id="{2B65221B-AB84-101B-78B2-D39D06726A9B}"/>
              </a:ext>
            </a:extLst>
          </p:cNvPr>
          <p:cNvPicPr>
            <a:picLocks noChangeAspect="1"/>
          </p:cNvPicPr>
          <p:nvPr/>
        </p:nvPicPr>
        <p:blipFill>
          <a:blip r:embed="rId7"/>
          <a:stretch>
            <a:fillRect/>
          </a:stretch>
        </p:blipFill>
        <p:spPr>
          <a:xfrm>
            <a:off x="7668334" y="1480576"/>
            <a:ext cx="10267374" cy="8495622"/>
          </a:xfrm>
          <a:prstGeom prst="rect">
            <a:avLst/>
          </a:prstGeom>
          <a:noFill/>
        </p:spPr>
      </p:pic>
      <p:cxnSp>
        <p:nvCxnSpPr>
          <p:cNvPr id="21" name="Straight Arrow Connector 20">
            <a:extLst>
              <a:ext uri="{FF2B5EF4-FFF2-40B4-BE49-F238E27FC236}">
                <a16:creationId xmlns:a16="http://schemas.microsoft.com/office/drawing/2014/main" id="{5E217191-6EF4-B1FB-A941-2C2BD83605A2}"/>
              </a:ext>
            </a:extLst>
          </p:cNvPr>
          <p:cNvCxnSpPr>
            <a:cxnSpLocks/>
          </p:cNvCxnSpPr>
          <p:nvPr/>
        </p:nvCxnSpPr>
        <p:spPr>
          <a:xfrm flipH="1">
            <a:off x="7625737" y="1815513"/>
            <a:ext cx="49506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326E34-0A0D-90F3-135B-C09389AC4ED6}"/>
              </a:ext>
            </a:extLst>
          </p:cNvPr>
          <p:cNvCxnSpPr/>
          <p:nvPr/>
        </p:nvCxnSpPr>
        <p:spPr>
          <a:xfrm>
            <a:off x="12576412" y="1795737"/>
            <a:ext cx="0" cy="436398"/>
          </a:xfrm>
          <a:prstGeom prst="line">
            <a:avLst/>
          </a:prstGeom>
          <a:ln w="412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844</Words>
  <Application>Microsoft Office PowerPoint</Application>
  <PresentationFormat>Custom</PresentationFormat>
  <Paragraphs>115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IBM Plex Sans</vt:lpstr>
      <vt:lpstr>Arial</vt:lpstr>
      <vt:lpstr>Canva Sans 2 Bold</vt:lpstr>
      <vt:lpstr>Kollektif Bold</vt:lpstr>
      <vt:lpstr>IBM Plex Sans Bold</vt:lpstr>
      <vt:lpstr>Calibri</vt:lpstr>
      <vt:lpstr>DM Sans Bold</vt:lpstr>
      <vt:lpstr>Canva Sans 1</vt:lpstr>
      <vt:lpstr>Canva Sans 1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dc:title>
  <cp:lastModifiedBy>Faizal Shaikh</cp:lastModifiedBy>
  <cp:revision>5</cp:revision>
  <dcterms:created xsi:type="dcterms:W3CDTF">2006-08-16T00:00:00Z</dcterms:created>
  <dcterms:modified xsi:type="dcterms:W3CDTF">2024-03-25T02:39:26Z</dcterms:modified>
  <dc:identifier>DAFy9EyGxF8</dc:identifier>
</cp:coreProperties>
</file>